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7" r:id="rId2"/>
    <p:sldId id="299" r:id="rId3"/>
    <p:sldId id="263" r:id="rId4"/>
    <p:sldId id="296" r:id="rId5"/>
    <p:sldId id="301" r:id="rId6"/>
    <p:sldId id="302" r:id="rId7"/>
    <p:sldId id="298" r:id="rId8"/>
    <p:sldId id="292" r:id="rId9"/>
    <p:sldId id="260" r:id="rId10"/>
    <p:sldId id="261" r:id="rId11"/>
    <p:sldId id="307" r:id="rId12"/>
    <p:sldId id="304" r:id="rId13"/>
    <p:sldId id="303" r:id="rId14"/>
    <p:sldId id="276" r:id="rId15"/>
    <p:sldId id="300" r:id="rId16"/>
    <p:sldId id="305" r:id="rId17"/>
    <p:sldId id="273" r:id="rId18"/>
    <p:sldId id="271" r:id="rId19"/>
    <p:sldId id="306" r:id="rId20"/>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30" autoAdjust="0"/>
    <p:restoredTop sz="94249" autoAdjust="0"/>
  </p:normalViewPr>
  <p:slideViewPr>
    <p:cSldViewPr snapToGrid="0">
      <p:cViewPr varScale="1">
        <p:scale>
          <a:sx n="54" d="100"/>
          <a:sy n="54" d="100"/>
        </p:scale>
        <p:origin x="78" y="390"/>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cy Holden" userId="c0e0910870a2c9e0" providerId="LiveId" clId="{C5641CBF-13C3-4563-8E56-A6DDDB00267B}"/>
    <pc:docChg chg="custSel modSld">
      <pc:chgData name="Nancy Holden" userId="c0e0910870a2c9e0" providerId="LiveId" clId="{C5641CBF-13C3-4563-8E56-A6DDDB00267B}" dt="2025-09-11T19:19:57.836" v="76" actId="20577"/>
      <pc:docMkLst>
        <pc:docMk/>
      </pc:docMkLst>
      <pc:sldChg chg="modSp mod">
        <pc:chgData name="Nancy Holden" userId="c0e0910870a2c9e0" providerId="LiveId" clId="{C5641CBF-13C3-4563-8E56-A6DDDB00267B}" dt="2025-09-11T19:19:57.836" v="76" actId="20577"/>
        <pc:sldMkLst>
          <pc:docMk/>
          <pc:sldMk cId="1576625610" sldId="292"/>
        </pc:sldMkLst>
        <pc:spChg chg="mod">
          <ac:chgData name="Nancy Holden" userId="c0e0910870a2c9e0" providerId="LiveId" clId="{C5641CBF-13C3-4563-8E56-A6DDDB00267B}" dt="2025-09-11T19:19:57.836" v="76" actId="20577"/>
          <ac:spMkLst>
            <pc:docMk/>
            <pc:sldMk cId="1576625610" sldId="292"/>
            <ac:spMk id="14" creationId="{00000000-0000-0000-0000-000000000000}"/>
          </ac:spMkLst>
        </pc:spChg>
      </pc:sldChg>
    </pc:docChg>
  </pc:docChgLst>
  <pc:docChgLst>
    <pc:chgData name="Nancy Holden" userId="c0e0910870a2c9e0" providerId="LiveId" clId="{7C46B7D6-A16E-4222-B3EB-12E9DE15D54D}"/>
    <pc:docChg chg="modSld">
      <pc:chgData name="Nancy Holden" userId="c0e0910870a2c9e0" providerId="LiveId" clId="{7C46B7D6-A16E-4222-B3EB-12E9DE15D54D}" dt="2025-08-13T16:22:02.084" v="13" actId="1076"/>
      <pc:docMkLst>
        <pc:docMk/>
      </pc:docMkLst>
      <pc:sldChg chg="modSp mod">
        <pc:chgData name="Nancy Holden" userId="c0e0910870a2c9e0" providerId="LiveId" clId="{7C46B7D6-A16E-4222-B3EB-12E9DE15D54D}" dt="2025-08-13T16:20:44.418" v="2" actId="20577"/>
        <pc:sldMkLst>
          <pc:docMk/>
          <pc:sldMk cId="1385910321" sldId="299"/>
        </pc:sldMkLst>
        <pc:spChg chg="mod">
          <ac:chgData name="Nancy Holden" userId="c0e0910870a2c9e0" providerId="LiveId" clId="{7C46B7D6-A16E-4222-B3EB-12E9DE15D54D}" dt="2025-08-13T16:20:44.418" v="2" actId="20577"/>
          <ac:spMkLst>
            <pc:docMk/>
            <pc:sldMk cId="1385910321" sldId="299"/>
            <ac:spMk id="3" creationId="{19A68DD5-9795-7F88-619C-1FAB217B395E}"/>
          </ac:spMkLst>
        </pc:spChg>
      </pc:sldChg>
      <pc:sldChg chg="modSp mod">
        <pc:chgData name="Nancy Holden" userId="c0e0910870a2c9e0" providerId="LiveId" clId="{7C46B7D6-A16E-4222-B3EB-12E9DE15D54D}" dt="2025-08-13T16:22:02.084" v="13" actId="1076"/>
        <pc:sldMkLst>
          <pc:docMk/>
          <pc:sldMk cId="1469320218" sldId="303"/>
        </pc:sldMkLst>
        <pc:spChg chg="mod">
          <ac:chgData name="Nancy Holden" userId="c0e0910870a2c9e0" providerId="LiveId" clId="{7C46B7D6-A16E-4222-B3EB-12E9DE15D54D}" dt="2025-08-13T16:22:02.084" v="13" actId="1076"/>
          <ac:spMkLst>
            <pc:docMk/>
            <pc:sldMk cId="1469320218" sldId="303"/>
            <ac:spMk id="2" creationId="{B09DC290-A683-8E42-1962-A126F47A7EF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dirty="0"/>
          </a:p>
        </p:txBody>
      </p:sp>
      <p:sp>
        <p:nvSpPr>
          <p:cNvPr id="3" name="Date Placeholder 2"/>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03A45BA1-980A-4507-BE5A-5C1E7C2FFD8F}" type="datetimeFigureOut">
              <a:rPr lang="en-US"/>
              <a:t>9/11/2025</a:t>
            </a:fld>
            <a:endParaRPr dirty="0"/>
          </a:p>
        </p:txBody>
      </p:sp>
      <p:sp>
        <p:nvSpPr>
          <p:cNvPr id="4" name="Footer Placeholder 3"/>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dirty="0"/>
          </a:p>
        </p:txBody>
      </p:sp>
      <p:sp>
        <p:nvSpPr>
          <p:cNvPr id="5" name="Slide Number Placeholder 4"/>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57E03411-58E2-43FD-AE1D-AD77DFF8CB20}" type="slidenum">
              <a:rPr/>
              <a:t>‹#›</a:t>
            </a:fld>
            <a:endParaRPr dirty="0"/>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85A3416D-7FED-43BC-AA7C-D92DBA01ED64}" type="datetimeFigureOut">
              <a:rPr lang="en-US"/>
              <a:t>9/11/2025</a:t>
            </a:fld>
            <a:endParaRPr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C8DC57A8-AE18-4654-B6AF-04B3577165BE}" type="slidenum">
              <a:rPr/>
              <a:t>‹#›</a:t>
            </a:fld>
            <a:endParaRPr dirty="0"/>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4</a:t>
            </a:fld>
            <a:endParaRPr lang="en-US" dirty="0"/>
          </a:p>
        </p:txBody>
      </p:sp>
    </p:spTree>
    <p:extLst>
      <p:ext uri="{BB962C8B-B14F-4D97-AF65-F5344CB8AC3E}">
        <p14:creationId xmlns:p14="http://schemas.microsoft.com/office/powerpoint/2010/main" val="3792660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DC57A8-AE18-4654-B6AF-04B3577165BE}" type="slidenum">
              <a:rPr lang="en-US" smtClean="0"/>
              <a:t>6</a:t>
            </a:fld>
            <a:endParaRPr lang="en-US" dirty="0"/>
          </a:p>
        </p:txBody>
      </p:sp>
    </p:spTree>
    <p:extLst>
      <p:ext uri="{BB962C8B-B14F-4D97-AF65-F5344CB8AC3E}">
        <p14:creationId xmlns:p14="http://schemas.microsoft.com/office/powerpoint/2010/main" val="17058634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5611" y="1752600"/>
            <a:ext cx="6858002" cy="1828800"/>
          </a:xfrm>
        </p:spPr>
        <p:txBody>
          <a:bodyPr anchor="b">
            <a:normAutofit/>
          </a:bodyPr>
          <a:lstStyle>
            <a:lvl1pPr algn="l">
              <a:defRPr sz="5400"/>
            </a:lvl1pPr>
          </a:lstStyle>
          <a:p>
            <a:r>
              <a:rPr lang="en-US"/>
              <a:t>Click to edit Master title style</a:t>
            </a:r>
            <a:endParaRPr/>
          </a:p>
        </p:txBody>
      </p:sp>
      <p:sp>
        <p:nvSpPr>
          <p:cNvPr id="3" name="Subtitle 2"/>
          <p:cNvSpPr>
            <a:spLocks noGrp="1"/>
          </p:cNvSpPr>
          <p:nvPr>
            <p:ph type="subTitle" idx="1"/>
          </p:nvPr>
        </p:nvSpPr>
        <p:spPr>
          <a:xfrm>
            <a:off x="4265610" y="3733800"/>
            <a:ext cx="68580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66214" y="421594"/>
            <a:ext cx="2286000" cy="1885508"/>
          </a:xfrm>
        </p:spPr>
        <p:txBody>
          <a:bodyPr>
            <a:normAutofit/>
          </a:bodyPr>
          <a:lstStyle>
            <a:lvl1pPr>
              <a:defRPr sz="2400"/>
            </a:lvl1pPr>
          </a:lstStyle>
          <a:p>
            <a:r>
              <a:rPr lang="en-US"/>
              <a:t>Click to edit Master title style</a:t>
            </a:r>
          </a:p>
        </p:txBody>
      </p:sp>
      <p:grpSp>
        <p:nvGrpSpPr>
          <p:cNvPr id="84" name="Group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en-US" dirty="0"/>
              <a:t>Click icon to add picture</a:t>
            </a:r>
            <a:endParaRPr dirty="0"/>
          </a:p>
        </p:txBody>
      </p:sp>
      <p:grpSp>
        <p:nvGrpSpPr>
          <p:cNvPr id="98" name="Group 97"/>
          <p:cNvGrpSpPr/>
          <p:nvPr/>
        </p:nvGrpSpPr>
        <p:grpSpPr>
          <a:xfrm>
            <a:off x="5322489" y="319177"/>
            <a:ext cx="3389607" cy="2710838"/>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en-US" dirty="0"/>
              <a:t>Click icon to add picture</a:t>
            </a:r>
            <a:endParaRPr dirty="0"/>
          </a:p>
        </p:txBody>
      </p:sp>
      <p:grpSp>
        <p:nvGrpSpPr>
          <p:cNvPr id="112" name="Group 111"/>
          <p:cNvGrpSpPr/>
          <p:nvPr/>
        </p:nvGrpSpPr>
        <p:grpSpPr>
          <a:xfrm>
            <a:off x="5322489" y="3245640"/>
            <a:ext cx="3389607" cy="2710838"/>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a:lstStyle>
            <a:lvl1pPr marL="0" indent="0" algn="ctr">
              <a:buNone/>
              <a:defRPr/>
            </a:lvl1pPr>
          </a:lstStyle>
          <a:p>
            <a:r>
              <a:rPr lang="en-US" dirty="0"/>
              <a:t>Click icon to add picture</a:t>
            </a:r>
            <a:endParaRPr dirty="0"/>
          </a:p>
        </p:txBody>
      </p:sp>
      <p:sp>
        <p:nvSpPr>
          <p:cNvPr id="126" name="Text Placeholder 3"/>
          <p:cNvSpPr>
            <a:spLocks noGrp="1"/>
          </p:cNvSpPr>
          <p:nvPr>
            <p:ph type="body" sz="half" idx="21"/>
          </p:nvPr>
        </p:nvSpPr>
        <p:spPr>
          <a:xfrm>
            <a:off x="9066214" y="2484992"/>
            <a:ext cx="2286000" cy="3248729"/>
          </a:xfrm>
        </p:spPr>
        <p:txBody>
          <a:bodyPr anchor="t" anchorCtr="0">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dirty="0"/>
          </a:p>
        </p:txBody>
      </p:sp>
      <p:sp>
        <p:nvSpPr>
          <p:cNvPr id="7" name="Footer Placeholder 6"/>
          <p:cNvSpPr>
            <a:spLocks noGrp="1"/>
          </p:cNvSpPr>
          <p:nvPr>
            <p:ph type="ftr" sz="quarter" idx="11"/>
          </p:nvPr>
        </p:nvSpPr>
        <p:spPr/>
        <p:txBody>
          <a:bodyPr/>
          <a:lstStyle/>
          <a:p>
            <a:endParaRPr dirty="0"/>
          </a:p>
        </p:txBody>
      </p:sp>
      <p:sp>
        <p:nvSpPr>
          <p:cNvPr id="6" name="Date Placeholder 5"/>
          <p:cNvSpPr>
            <a:spLocks noGrp="1"/>
          </p:cNvSpPr>
          <p:nvPr>
            <p:ph type="dt" sz="half" idx="10"/>
          </p:nvPr>
        </p:nvSpPr>
        <p:spPr/>
        <p:txBody>
          <a:bodyPr/>
          <a:lstStyle/>
          <a:p>
            <a:fld id="{4CF99945-0A15-4715-AB6C-F5E56CF20F70}" type="datetimeFigureOut">
              <a:rPr lang="en-US"/>
              <a:pPr/>
              <a:t>9/11/2025</a:t>
            </a:fld>
            <a:endParaRPr dirty="0"/>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11732" y="1330347"/>
            <a:ext cx="3840480" cy="2103120"/>
          </a:xfrm>
        </p:spPr>
        <p:txBody>
          <a:bodyPr anchor="b">
            <a:normAutofit/>
          </a:bodyPr>
          <a:lstStyle>
            <a:lvl1pPr>
              <a:defRPr sz="3600"/>
            </a:lvl1pPr>
          </a:lstStyle>
          <a:p>
            <a:r>
              <a:rPr lang="en-US"/>
              <a:t>Click to edit Master title style</a:t>
            </a:r>
            <a:endParaRPr dirty="0"/>
          </a:p>
        </p:txBody>
      </p:sp>
      <p:sp>
        <p:nvSpPr>
          <p:cNvPr id="3" name="Content Placeholder 2"/>
          <p:cNvSpPr>
            <a:spLocks noGrp="1"/>
          </p:cNvSpPr>
          <p:nvPr>
            <p:ph idx="1"/>
          </p:nvPr>
        </p:nvSpPr>
        <p:spPr>
          <a:xfrm>
            <a:off x="836613" y="914400"/>
            <a:ext cx="617220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7511732" y="3555523"/>
            <a:ext cx="384048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a:xfrm>
            <a:off x="1065213" y="6019801"/>
            <a:ext cx="762000" cy="228600"/>
          </a:xfrm>
        </p:spPr>
        <p:txBody>
          <a:bodyPr/>
          <a:lstStyle>
            <a:lvl1pPr algn="l">
              <a:defRPr/>
            </a:lvl1pPr>
          </a:lstStyle>
          <a:p>
            <a:fld id="{022B156B-59AE-415F-B24B-8756D48BB977}" type="slidenum">
              <a:rPr/>
              <a:pPr/>
              <a:t>‹#›</a:t>
            </a:fld>
            <a:endParaRPr dirty="0"/>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a:xfrm>
            <a:off x="8075611" y="6019801"/>
            <a:ext cx="1396260" cy="228600"/>
          </a:xfrm>
        </p:spPr>
        <p:txBody>
          <a:bodyPr/>
          <a:lstStyle/>
          <a:p>
            <a:fld id="{4CF99945-0A15-4715-AB6C-F5E56CF20F70}" type="datetimeFigureOut">
              <a:rPr lang="en-US"/>
              <a:t>9/11/2025</a:t>
            </a:fld>
            <a:endParaRPr dirty="0"/>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92891" y="1330347"/>
            <a:ext cx="3840480" cy="2103120"/>
          </a:xfrm>
        </p:spPr>
        <p:txBody>
          <a:bodyPr anchor="b">
            <a:normAutofit/>
          </a:bodyPr>
          <a:lstStyle>
            <a:lvl1pPr>
              <a:defRPr sz="3600"/>
            </a:lvl1pPr>
          </a:lstStyle>
          <a:p>
            <a:r>
              <a:rPr lang="en-US"/>
              <a:t>Click to edit Master title style</a:t>
            </a:r>
            <a:endParaRPr dirty="0"/>
          </a:p>
        </p:txBody>
      </p:sp>
      <p:grpSp>
        <p:nvGrpSpPr>
          <p:cNvPr id="8" name="Group 7"/>
          <p:cNvGrpSpPr/>
          <p:nvPr/>
        </p:nvGrpSpPr>
        <p:grpSpPr>
          <a:xfrm>
            <a:off x="595546" y="781398"/>
            <a:ext cx="6433398" cy="5053665"/>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dirty="0"/>
            </a:p>
          </p:txBody>
        </p:sp>
      </p:grpSp>
      <p:sp>
        <p:nvSpPr>
          <p:cNvPr id="3" name="Picture Placeholder 2" descr="An empty placeholder to add an image. Click on the placeholder and select the image that you wish to add."/>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dirty="0"/>
          </a:p>
        </p:txBody>
      </p:sp>
      <p:sp>
        <p:nvSpPr>
          <p:cNvPr id="4" name="Text Placeholder 3"/>
          <p:cNvSpPr>
            <a:spLocks noGrp="1"/>
          </p:cNvSpPr>
          <p:nvPr>
            <p:ph type="body" sz="half" idx="2"/>
          </p:nvPr>
        </p:nvSpPr>
        <p:spPr>
          <a:xfrm>
            <a:off x="7492891" y="3555521"/>
            <a:ext cx="384048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022B156B-59AE-415F-B24B-8756D48BB977}" type="slidenum">
              <a:rPr/>
              <a:t>‹#›</a:t>
            </a:fld>
            <a:endParaRPr dirty="0"/>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4CF99945-0A15-4715-AB6C-F5E56CF20F70}" type="datetimeFigureOut">
              <a:rPr lang="en-US"/>
              <a:t>9/11/2025</a:t>
            </a:fld>
            <a:endParaRPr dirty="0"/>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dirty="0"/>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4CF99945-0A15-4715-AB6C-F5E56CF20F70}" type="datetimeFigureOut">
              <a:rPr lang="en-US"/>
              <a:t>9/11/2025</a:t>
            </a:fld>
            <a:endParaRPr dirty="0"/>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4268" y="304800"/>
            <a:ext cx="1729531" cy="56769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199" y="304800"/>
            <a:ext cx="8633671" cy="56769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dirty="0"/>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4CF99945-0A15-4715-AB6C-F5E56CF20F70}" type="datetimeFigureOut">
              <a:rPr lang="en-US"/>
              <a:t>9/11/2025</a:t>
            </a:fld>
            <a:endParaRPr dirty="0"/>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dirty="0"/>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4CF99945-0A15-4715-AB6C-F5E56CF20F70}" type="datetimeFigureOut">
              <a:rPr lang="en-US"/>
              <a:t>9/11/2025</a:t>
            </a:fld>
            <a:endParaRPr dirty="0"/>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65613" y="1828800"/>
            <a:ext cx="6858002" cy="1828800"/>
          </a:xfrm>
        </p:spPr>
        <p:txBody>
          <a:bodyPr anchor="b">
            <a:normAutofit/>
          </a:bodyPr>
          <a:lstStyle>
            <a:lvl1pPr>
              <a:defRPr sz="4400"/>
            </a:lvl1pPr>
          </a:lstStyle>
          <a:p>
            <a:r>
              <a:rPr lang="en-US"/>
              <a:t>Click to edit Master title style</a:t>
            </a:r>
            <a:endParaRPr/>
          </a:p>
        </p:txBody>
      </p:sp>
      <p:sp>
        <p:nvSpPr>
          <p:cNvPr id="3" name="Text Placeholder 2"/>
          <p:cNvSpPr>
            <a:spLocks noGrp="1"/>
          </p:cNvSpPr>
          <p:nvPr>
            <p:ph type="body" idx="1"/>
          </p:nvPr>
        </p:nvSpPr>
        <p:spPr>
          <a:xfrm>
            <a:off x="4265610" y="3733800"/>
            <a:ext cx="68580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065212" y="1825625"/>
            <a:ext cx="4954588" cy="41879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825625"/>
            <a:ext cx="4951414" cy="41879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Number Placeholder 6"/>
          <p:cNvSpPr>
            <a:spLocks noGrp="1"/>
          </p:cNvSpPr>
          <p:nvPr>
            <p:ph type="sldNum" sz="quarter" idx="12"/>
          </p:nvPr>
        </p:nvSpPr>
        <p:spPr/>
        <p:txBody>
          <a:bodyPr/>
          <a:lstStyle/>
          <a:p>
            <a:fld id="{022B156B-59AE-415F-B24B-8756D48BB977}" type="slidenum">
              <a:rPr/>
              <a:t>‹#›</a:t>
            </a:fld>
            <a:endParaRPr dirty="0"/>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4CF99945-0A15-4715-AB6C-F5E56CF20F70}" type="datetimeFigureOut">
              <a:rPr lang="en-US"/>
              <a:t>9/11/2025</a:t>
            </a:fld>
            <a:endParaRPr dirty="0"/>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069848"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505075"/>
            <a:ext cx="4956048" cy="3476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72200"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4956048" cy="3476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Slide Number Placeholder 8"/>
          <p:cNvSpPr>
            <a:spLocks noGrp="1"/>
          </p:cNvSpPr>
          <p:nvPr>
            <p:ph type="sldNum" sz="quarter" idx="12"/>
          </p:nvPr>
        </p:nvSpPr>
        <p:spPr/>
        <p:txBody>
          <a:bodyPr/>
          <a:lstStyle/>
          <a:p>
            <a:fld id="{022B156B-59AE-415F-B24B-8756D48BB977}" type="slidenum">
              <a:rPr/>
              <a:t>‹#›</a:t>
            </a:fld>
            <a:endParaRPr dirty="0"/>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4CF99945-0A15-4715-AB6C-F5E56CF20F70}" type="datetimeFigureOut">
              <a:rPr lang="en-US"/>
              <a:t>9/11/2025</a:t>
            </a:fld>
            <a:endParaRPr dirty="0"/>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022B156B-59AE-415F-B24B-8756D48BB977}" type="slidenum">
              <a:rPr/>
              <a:t>‹#›</a:t>
            </a:fld>
            <a:endParaRPr dirty="0"/>
          </a:p>
        </p:txBody>
      </p:sp>
      <p:sp>
        <p:nvSpPr>
          <p:cNvPr id="4" name="Footer Placeholder 3"/>
          <p:cNvSpPr>
            <a:spLocks noGrp="1"/>
          </p:cNvSpPr>
          <p:nvPr>
            <p:ph type="ftr" sz="quarter" idx="11"/>
          </p:nvPr>
        </p:nvSpPr>
        <p:spPr/>
        <p:txBody>
          <a:bodyPr/>
          <a:lstStyle/>
          <a:p>
            <a:endParaRPr dirty="0"/>
          </a:p>
        </p:txBody>
      </p:sp>
      <p:sp>
        <p:nvSpPr>
          <p:cNvPr id="3" name="Date Placeholder 2"/>
          <p:cNvSpPr>
            <a:spLocks noGrp="1"/>
          </p:cNvSpPr>
          <p:nvPr>
            <p:ph type="dt" sz="half" idx="10"/>
          </p:nvPr>
        </p:nvSpPr>
        <p:spPr/>
        <p:txBody>
          <a:bodyPr/>
          <a:lstStyle/>
          <a:p>
            <a:fld id="{4CF99945-0A15-4715-AB6C-F5E56CF20F70}" type="datetimeFigureOut">
              <a:rPr lang="en-US"/>
              <a:t>9/11/2025</a:t>
            </a:fld>
            <a:endParaRPr dirty="0"/>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2B156B-59AE-415F-B24B-8756D48BB977}" type="slidenum">
              <a:rPr/>
              <a:t>‹#›</a:t>
            </a:fld>
            <a:endParaRPr dirty="0"/>
          </a:p>
        </p:txBody>
      </p:sp>
      <p:sp>
        <p:nvSpPr>
          <p:cNvPr id="3" name="Footer Placeholder 2"/>
          <p:cNvSpPr>
            <a:spLocks noGrp="1"/>
          </p:cNvSpPr>
          <p:nvPr>
            <p:ph type="ftr" sz="quarter" idx="11"/>
          </p:nvPr>
        </p:nvSpPr>
        <p:spPr/>
        <p:txBody>
          <a:bodyPr/>
          <a:lstStyle/>
          <a:p>
            <a:endParaRPr dirty="0"/>
          </a:p>
        </p:txBody>
      </p:sp>
      <p:sp>
        <p:nvSpPr>
          <p:cNvPr id="2" name="Date Placeholder 1"/>
          <p:cNvSpPr>
            <a:spLocks noGrp="1"/>
          </p:cNvSpPr>
          <p:nvPr>
            <p:ph type="dt" sz="half" idx="10"/>
          </p:nvPr>
        </p:nvSpPr>
        <p:spPr/>
        <p:txBody>
          <a:bodyPr/>
          <a:lstStyle/>
          <a:p>
            <a:fld id="{4CF99945-0A15-4715-AB6C-F5E56CF20F70}" type="datetimeFigureOut">
              <a:rPr lang="en-US"/>
              <a:t>9/11/2025</a:t>
            </a:fld>
            <a:endParaRPr dirty="0"/>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799"/>
            <a:ext cx="10058402" cy="1216152"/>
          </a:xfrm>
        </p:spPr>
        <p:txBody>
          <a:bodyPr/>
          <a:lstStyle>
            <a:lvl1pPr>
              <a:defRPr/>
            </a:lvl1pPr>
          </a:lstStyle>
          <a:p>
            <a:r>
              <a:rPr lang="en-US"/>
              <a:t>Click to edit Master title style</a:t>
            </a:r>
            <a:endParaRPr lang="en-US" dirty="0"/>
          </a:p>
        </p:txBody>
      </p:sp>
      <p:grpSp>
        <p:nvGrpSpPr>
          <p:cNvPr id="9" name="Group 8"/>
          <p:cNvGrpSpPr/>
          <p:nvPr/>
        </p:nvGrpSpPr>
        <p:grpSpPr>
          <a:xfrm>
            <a:off x="1052422" y="1733550"/>
            <a:ext cx="4360503" cy="3050038"/>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a:lstStyle>
            <a:lvl1pPr marL="0" indent="0" algn="ctr">
              <a:buNone/>
              <a:defRPr/>
            </a:lvl1pPr>
          </a:lstStyle>
          <a:p>
            <a:r>
              <a:rPr lang="en-US" dirty="0"/>
              <a:t>Click icon to add picture</a:t>
            </a:r>
            <a:endParaRPr dirty="0"/>
          </a:p>
        </p:txBody>
      </p:sp>
      <p:sp>
        <p:nvSpPr>
          <p:cNvPr id="39" name="Text Placeholder 3"/>
          <p:cNvSpPr>
            <a:spLocks noGrp="1"/>
          </p:cNvSpPr>
          <p:nvPr>
            <p:ph type="body" sz="half" idx="2"/>
          </p:nvPr>
        </p:nvSpPr>
        <p:spPr>
          <a:xfrm>
            <a:off x="1052423"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22" name="Group 21"/>
          <p:cNvGrpSpPr/>
          <p:nvPr/>
        </p:nvGrpSpPr>
        <p:grpSpPr>
          <a:xfrm>
            <a:off x="6763111" y="1733550"/>
            <a:ext cx="4360503" cy="3050038"/>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a:lstStyle>
            <a:lvl1pPr marL="0" indent="0" algn="ctr">
              <a:buNone/>
              <a:defRPr/>
            </a:lvl1pPr>
          </a:lstStyle>
          <a:p>
            <a:r>
              <a:rPr lang="en-US" dirty="0"/>
              <a:t>Click icon to add picture</a:t>
            </a:r>
            <a:endParaRPr dirty="0"/>
          </a:p>
        </p:txBody>
      </p:sp>
      <p:sp>
        <p:nvSpPr>
          <p:cNvPr id="40" name="Text Placeholder 3"/>
          <p:cNvSpPr>
            <a:spLocks noGrp="1"/>
          </p:cNvSpPr>
          <p:nvPr>
            <p:ph type="body" sz="half" idx="19"/>
          </p:nvPr>
        </p:nvSpPr>
        <p:spPr>
          <a:xfrm>
            <a:off x="6742908"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dirty="0"/>
          </a:p>
        </p:txBody>
      </p:sp>
      <p:sp>
        <p:nvSpPr>
          <p:cNvPr id="7" name="Footer Placeholder 6"/>
          <p:cNvSpPr>
            <a:spLocks noGrp="1"/>
          </p:cNvSpPr>
          <p:nvPr>
            <p:ph type="ftr" sz="quarter" idx="11"/>
          </p:nvPr>
        </p:nvSpPr>
        <p:spPr/>
        <p:txBody>
          <a:bodyPr/>
          <a:lstStyle/>
          <a:p>
            <a:endParaRPr dirty="0"/>
          </a:p>
        </p:txBody>
      </p:sp>
      <p:sp>
        <p:nvSpPr>
          <p:cNvPr id="6" name="Date Placeholder 5"/>
          <p:cNvSpPr>
            <a:spLocks noGrp="1"/>
          </p:cNvSpPr>
          <p:nvPr>
            <p:ph type="dt" sz="half" idx="10"/>
          </p:nvPr>
        </p:nvSpPr>
        <p:spPr/>
        <p:txBody>
          <a:bodyPr/>
          <a:lstStyle/>
          <a:p>
            <a:fld id="{4CF99945-0A15-4715-AB6C-F5E56CF20F70}" type="datetimeFigureOut">
              <a:rPr lang="en-US"/>
              <a:pPr/>
              <a:t>9/11/2025</a:t>
            </a:fld>
            <a:endParaRPr dirty="0"/>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grpSp>
        <p:nvGrpSpPr>
          <p:cNvPr id="52" name="Group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1249168" y="1824285"/>
            <a:ext cx="2715289" cy="2776308"/>
          </a:xfrm>
          <a:solidFill>
            <a:schemeClr val="bg2"/>
          </a:solidFill>
          <a:ln w="38100">
            <a:solidFill>
              <a:schemeClr val="bg1"/>
            </a:solidFill>
          </a:ln>
        </p:spPr>
        <p:txBody>
          <a:bodyPr/>
          <a:lstStyle>
            <a:lvl1pPr marL="0" indent="0" algn="ctr">
              <a:buNone/>
              <a:defRPr/>
            </a:lvl1pPr>
          </a:lstStyle>
          <a:p>
            <a:r>
              <a:rPr lang="en-US" dirty="0"/>
              <a:t>Click icon to add picture</a:t>
            </a:r>
            <a:endParaRPr dirty="0"/>
          </a:p>
        </p:txBody>
      </p:sp>
      <p:sp>
        <p:nvSpPr>
          <p:cNvPr id="81" name="Text Placeholder 3"/>
          <p:cNvSpPr>
            <a:spLocks noGrp="1"/>
          </p:cNvSpPr>
          <p:nvPr>
            <p:ph type="body" sz="half" idx="2"/>
          </p:nvPr>
        </p:nvSpPr>
        <p:spPr>
          <a:xfrm>
            <a:off x="123521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84" name="Group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4720924" y="1824285"/>
            <a:ext cx="2715768" cy="2776308"/>
          </a:xfrm>
          <a:solidFill>
            <a:schemeClr val="bg2"/>
          </a:solidFill>
          <a:ln w="38100">
            <a:solidFill>
              <a:schemeClr val="bg1"/>
            </a:solidFill>
          </a:ln>
        </p:spPr>
        <p:txBody>
          <a:bodyPr/>
          <a:lstStyle>
            <a:lvl1pPr marL="0" indent="0" algn="ctr">
              <a:buNone/>
              <a:defRPr/>
            </a:lvl1pPr>
          </a:lstStyle>
          <a:p>
            <a:r>
              <a:rPr lang="en-US" dirty="0"/>
              <a:t>Click icon to add picture</a:t>
            </a:r>
            <a:endParaRPr dirty="0"/>
          </a:p>
        </p:txBody>
      </p:sp>
      <p:sp>
        <p:nvSpPr>
          <p:cNvPr id="82" name="Text Placeholder 3"/>
          <p:cNvSpPr>
            <a:spLocks noGrp="1"/>
          </p:cNvSpPr>
          <p:nvPr>
            <p:ph type="body" sz="half" idx="21"/>
          </p:nvPr>
        </p:nvSpPr>
        <p:spPr>
          <a:xfrm>
            <a:off x="4707208"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grpSp>
        <p:nvGrpSpPr>
          <p:cNvPr id="97" name="Group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99"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0"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1"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dirty="0"/>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8222798" y="1824285"/>
            <a:ext cx="2715768" cy="2776308"/>
          </a:xfrm>
          <a:solidFill>
            <a:schemeClr val="bg2"/>
          </a:solidFill>
          <a:ln w="38100">
            <a:solidFill>
              <a:schemeClr val="bg1"/>
            </a:solidFill>
          </a:ln>
        </p:spPr>
        <p:txBody>
          <a:bodyPr/>
          <a:lstStyle>
            <a:lvl1pPr marL="0" indent="0" algn="ctr">
              <a:buNone/>
              <a:defRPr/>
            </a:lvl1pPr>
          </a:lstStyle>
          <a:p>
            <a:r>
              <a:rPr lang="en-US" dirty="0"/>
              <a:t>Click icon to add picture</a:t>
            </a:r>
            <a:endParaRPr dirty="0"/>
          </a:p>
        </p:txBody>
      </p:sp>
      <p:sp>
        <p:nvSpPr>
          <p:cNvPr id="83" name="Text Placeholder 3"/>
          <p:cNvSpPr>
            <a:spLocks noGrp="1"/>
          </p:cNvSpPr>
          <p:nvPr>
            <p:ph type="body" sz="half" idx="22"/>
          </p:nvPr>
        </p:nvSpPr>
        <p:spPr>
          <a:xfrm>
            <a:off x="820908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dirty="0"/>
          </a:p>
        </p:txBody>
      </p:sp>
      <p:sp>
        <p:nvSpPr>
          <p:cNvPr id="7" name="Footer Placeholder 6"/>
          <p:cNvSpPr>
            <a:spLocks noGrp="1"/>
          </p:cNvSpPr>
          <p:nvPr>
            <p:ph type="ftr" sz="quarter" idx="11"/>
          </p:nvPr>
        </p:nvSpPr>
        <p:spPr/>
        <p:txBody>
          <a:bodyPr/>
          <a:lstStyle/>
          <a:p>
            <a:endParaRPr dirty="0"/>
          </a:p>
        </p:txBody>
      </p:sp>
      <p:sp>
        <p:nvSpPr>
          <p:cNvPr id="6" name="Date Placeholder 5"/>
          <p:cNvSpPr>
            <a:spLocks noGrp="1"/>
          </p:cNvSpPr>
          <p:nvPr>
            <p:ph type="dt" sz="half" idx="10"/>
          </p:nvPr>
        </p:nvSpPr>
        <p:spPr/>
        <p:txBody>
          <a:bodyPr/>
          <a:lstStyle/>
          <a:p>
            <a:fld id="{4CF99945-0A15-4715-AB6C-F5E56CF20F70}" type="datetimeFigureOut">
              <a:rPr lang="en-US"/>
              <a:pPr/>
              <a:t>9/11/2025</a:t>
            </a:fld>
            <a:endParaRPr dirty="0"/>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a:defRPr sz="1100">
                <a:solidFill>
                  <a:schemeClr val="tx1"/>
                </a:solidFill>
              </a:defRPr>
            </a:lvl1pPr>
          </a:lstStyle>
          <a:p>
            <a:fld id="{022B156B-59AE-415F-B24B-8756D48BB977}" type="slidenum">
              <a:rPr lang="en-US" smtClean="0"/>
              <a:pPr/>
              <a:t>‹#›</a:t>
            </a:fld>
            <a:endParaRPr lang="en-US" dirty="0"/>
          </a:p>
        </p:txBody>
      </p:sp>
      <p:sp>
        <p:nvSpPr>
          <p:cNvPr id="5" name="Footer Placeholder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a:defRPr sz="1100">
                <a:solidFill>
                  <a:schemeClr val="tx1"/>
                </a:solidFill>
              </a:defRPr>
            </a:lvl1pPr>
          </a:lstStyle>
          <a:p>
            <a:fld id="{4CF99945-0A15-4715-AB6C-F5E56CF20F70}" type="datetimeFigureOut">
              <a:rPr lang="en-US" smtClean="0"/>
              <a:pPr/>
              <a:t>9/11/2025</a:t>
            </a:fld>
            <a:endParaRPr lang="en-US" dirty="0"/>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hyperlink" Target="https://sermons4kids.com/" TargetMode="External"/><Relationship Id="rId2" Type="http://schemas.openxmlformats.org/officeDocument/2006/relationships/hyperlink" Target="https://truewaykids.com/" TargetMode="Externa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51756" y="417442"/>
            <a:ext cx="7247818" cy="765313"/>
          </a:xfrm>
        </p:spPr>
        <p:txBody>
          <a:bodyPr>
            <a:normAutofit/>
          </a:bodyPr>
          <a:lstStyle/>
          <a:p>
            <a:pPr algn="ctr"/>
            <a:r>
              <a:rPr lang="en-US" sz="4000" dirty="0"/>
              <a:t>Gifts Inside of ME</a:t>
            </a:r>
          </a:p>
        </p:txBody>
      </p:sp>
      <p:sp>
        <p:nvSpPr>
          <p:cNvPr id="3" name="Subtitle 2"/>
          <p:cNvSpPr>
            <a:spLocks noGrp="1"/>
          </p:cNvSpPr>
          <p:nvPr>
            <p:ph type="subTitle" idx="1"/>
          </p:nvPr>
        </p:nvSpPr>
        <p:spPr>
          <a:xfrm>
            <a:off x="4251756" y="1501268"/>
            <a:ext cx="7697320" cy="3657141"/>
          </a:xfrm>
        </p:spPr>
        <p:txBody>
          <a:bodyPr>
            <a:normAutofit fontScale="25000" lnSpcReduction="20000"/>
          </a:bodyPr>
          <a:lstStyle/>
          <a:p>
            <a:pPr algn="ctr"/>
            <a:r>
              <a:rPr lang="en-US" sz="9600" dirty="0"/>
              <a:t>(Sunday School Model, Ages 3-5)</a:t>
            </a:r>
          </a:p>
          <a:p>
            <a:pPr algn="ctr"/>
            <a:endParaRPr lang="en-US" sz="9600" dirty="0"/>
          </a:p>
          <a:p>
            <a:pPr algn="ctr"/>
            <a:endParaRPr lang="en-US" sz="11200" b="1" dirty="0"/>
          </a:p>
          <a:p>
            <a:pPr algn="ctr"/>
            <a:r>
              <a:rPr lang="en-US" sz="11200" b="1" dirty="0"/>
              <a:t>Training Session for Staff and Volunteers</a:t>
            </a:r>
          </a:p>
          <a:p>
            <a:pPr algn="ctr"/>
            <a:endParaRPr lang="en-US" sz="9600" b="1" dirty="0"/>
          </a:p>
          <a:p>
            <a:pPr algn="ctr"/>
            <a:endParaRPr lang="en-US" sz="9600" dirty="0"/>
          </a:p>
          <a:p>
            <a:pPr algn="ctr"/>
            <a:r>
              <a:rPr lang="en-US" sz="9600" dirty="0"/>
              <a:t>A Young Children's Study (through Song), of the fruits of the Spirit (Galatians 5:22-23)</a:t>
            </a:r>
          </a:p>
          <a:p>
            <a:pPr algn="ctr"/>
            <a:r>
              <a:rPr lang="en-US" sz="9600" dirty="0"/>
              <a:t>  </a:t>
            </a:r>
          </a:p>
          <a:p>
            <a:pPr algn="ctr"/>
            <a:r>
              <a:rPr lang="en-US" sz="9600" dirty="0"/>
              <a:t>Instructor: Nancy Holden</a:t>
            </a:r>
          </a:p>
          <a:p>
            <a:pPr algn="ctr"/>
            <a:endParaRPr lang="en-US" sz="9600" dirty="0"/>
          </a:p>
          <a:p>
            <a:pPr algn="ctr"/>
            <a:endParaRPr lang="en-US" sz="9600" dirty="0"/>
          </a:p>
          <a:p>
            <a:pPr algn="ctr"/>
            <a:endParaRPr lang="en-US" sz="6200" dirty="0"/>
          </a:p>
          <a:p>
            <a:pPr algn="ctr"/>
            <a:endParaRPr lang="en-US" sz="6200" dirty="0"/>
          </a:p>
          <a:p>
            <a:pPr algn="ctr"/>
            <a:endParaRPr lang="en-US" sz="9600" b="1" dirty="0">
              <a:sym typeface="Wingdings" panose="05000000000000000000" pitchFamily="2" charset="2"/>
            </a:endParaRPr>
          </a:p>
          <a:p>
            <a:pPr algn="ctr"/>
            <a:endParaRPr lang="en-US" sz="6200" dirty="0">
              <a:sym typeface="Wingdings" panose="05000000000000000000" pitchFamily="2" charset="2"/>
            </a:endParaRPr>
          </a:p>
          <a:p>
            <a:endParaRPr lang="en-US" dirty="0"/>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4644" y="208721"/>
            <a:ext cx="10442712" cy="1919551"/>
          </a:xfrm>
        </p:spPr>
        <p:txBody>
          <a:bodyPr>
            <a:noAutofit/>
          </a:bodyPr>
          <a:lstStyle/>
          <a:p>
            <a:pPr algn="ctr"/>
            <a:r>
              <a:rPr lang="en-US" sz="3200" dirty="0"/>
              <a:t>Practical Ways to Implement Sunday School Model – Application points and specific actional recommendations that volunteers, or staff can use more effectively to lead </a:t>
            </a:r>
          </a:p>
        </p:txBody>
      </p:sp>
      <p:pic>
        <p:nvPicPr>
          <p:cNvPr id="8" name="Content Placeholder 7">
            <a:extLst>
              <a:ext uri="{FF2B5EF4-FFF2-40B4-BE49-F238E27FC236}">
                <a16:creationId xmlns:a16="http://schemas.microsoft.com/office/drawing/2014/main" id="{466BDFC9-6356-4934-2B39-206E5B7D6D21}"/>
              </a:ext>
            </a:extLst>
          </p:cNvPr>
          <p:cNvPicPr>
            <a:picLocks noGrp="1" noChangeAspect="1"/>
          </p:cNvPicPr>
          <p:nvPr>
            <p:ph sz="half" idx="1"/>
          </p:nvPr>
        </p:nvPicPr>
        <p:blipFill>
          <a:blip r:embed="rId2"/>
          <a:stretch>
            <a:fillRect/>
          </a:stretch>
        </p:blipFill>
        <p:spPr>
          <a:xfrm>
            <a:off x="1321905" y="2341325"/>
            <a:ext cx="3386432" cy="3347748"/>
          </a:xfrm>
          <a:prstGeom prst="rect">
            <a:avLst/>
          </a:prstGeom>
        </p:spPr>
      </p:pic>
      <p:sp>
        <p:nvSpPr>
          <p:cNvPr id="10" name="TextBox 9">
            <a:extLst>
              <a:ext uri="{FF2B5EF4-FFF2-40B4-BE49-F238E27FC236}">
                <a16:creationId xmlns:a16="http://schemas.microsoft.com/office/drawing/2014/main" id="{9112DFC8-E622-4EB5-1833-1E560D8DE766}"/>
              </a:ext>
            </a:extLst>
          </p:cNvPr>
          <p:cNvSpPr txBox="1"/>
          <p:nvPr/>
        </p:nvSpPr>
        <p:spPr>
          <a:xfrm>
            <a:off x="5662370" y="2341325"/>
            <a:ext cx="4864703" cy="3139321"/>
          </a:xfrm>
          <a:prstGeom prst="rect">
            <a:avLst/>
          </a:prstGeom>
          <a:noFill/>
        </p:spPr>
        <p:txBody>
          <a:bodyPr wrap="square">
            <a:spAutoFit/>
          </a:bodyPr>
          <a:lstStyle/>
          <a:p>
            <a:pPr algn="ctr"/>
            <a:r>
              <a:rPr lang="en-US" dirty="0"/>
              <a:t>There are many virtues found in the books of the Bible, and we have corresponding bible verses for each one! Please check out the next few slides for some recommendations on bringing your own special gifts into the mix to help our young children learn about the fruits of the Spirit.</a:t>
            </a:r>
          </a:p>
          <a:p>
            <a:pPr algn="ctr"/>
            <a:endParaRPr lang="en-US" dirty="0"/>
          </a:p>
          <a:p>
            <a:endParaRPr lang="en-US" dirty="0"/>
          </a:p>
          <a:p>
            <a:endParaRPr lang="en-US" dirty="0"/>
          </a:p>
        </p:txBody>
      </p:sp>
    </p:spTree>
    <p:extLst>
      <p:ext uri="{BB962C8B-B14F-4D97-AF65-F5344CB8AC3E}">
        <p14:creationId xmlns:p14="http://schemas.microsoft.com/office/powerpoint/2010/main" val="2024694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EC01B-5DAF-2565-9911-1093A34CFE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9DEE7C-3C73-4F5F-9B93-E8917506D8F0}"/>
              </a:ext>
            </a:extLst>
          </p:cNvPr>
          <p:cNvSpPr>
            <a:spLocks noGrp="1"/>
          </p:cNvSpPr>
          <p:nvPr>
            <p:ph type="title"/>
          </p:nvPr>
        </p:nvSpPr>
        <p:spPr>
          <a:xfrm>
            <a:off x="947531" y="300766"/>
            <a:ext cx="10296938" cy="1232837"/>
          </a:xfrm>
        </p:spPr>
        <p:txBody>
          <a:bodyPr>
            <a:noAutofit/>
          </a:bodyPr>
          <a:lstStyle/>
          <a:p>
            <a:pPr algn="ctr"/>
            <a:r>
              <a:rPr lang="en-US" sz="3200" dirty="0"/>
              <a:t>Practical Ways to Implement Sunday School Model (Continued) </a:t>
            </a:r>
          </a:p>
        </p:txBody>
      </p:sp>
      <p:pic>
        <p:nvPicPr>
          <p:cNvPr id="11" name="Picture 10">
            <a:extLst>
              <a:ext uri="{FF2B5EF4-FFF2-40B4-BE49-F238E27FC236}">
                <a16:creationId xmlns:a16="http://schemas.microsoft.com/office/drawing/2014/main" id="{12C90976-B087-73F9-BCE5-534AEC5204D8}"/>
              </a:ext>
            </a:extLst>
          </p:cNvPr>
          <p:cNvPicPr>
            <a:picLocks noChangeAspect="1"/>
          </p:cNvPicPr>
          <p:nvPr/>
        </p:nvPicPr>
        <p:blipFill>
          <a:blip r:embed="rId2"/>
          <a:stretch>
            <a:fillRect/>
          </a:stretch>
        </p:blipFill>
        <p:spPr>
          <a:xfrm>
            <a:off x="2007114" y="2087602"/>
            <a:ext cx="1483640" cy="2575128"/>
          </a:xfrm>
          <a:prstGeom prst="rect">
            <a:avLst/>
          </a:prstGeom>
        </p:spPr>
      </p:pic>
      <p:pic>
        <p:nvPicPr>
          <p:cNvPr id="12" name="Picture 11">
            <a:extLst>
              <a:ext uri="{FF2B5EF4-FFF2-40B4-BE49-F238E27FC236}">
                <a16:creationId xmlns:a16="http://schemas.microsoft.com/office/drawing/2014/main" id="{65B98947-1BB9-213C-C316-31362ED4C9F9}"/>
              </a:ext>
            </a:extLst>
          </p:cNvPr>
          <p:cNvPicPr>
            <a:picLocks noChangeAspect="1"/>
          </p:cNvPicPr>
          <p:nvPr/>
        </p:nvPicPr>
        <p:blipFill>
          <a:blip r:embed="rId3"/>
          <a:stretch>
            <a:fillRect/>
          </a:stretch>
        </p:blipFill>
        <p:spPr>
          <a:xfrm>
            <a:off x="8341887" y="2087602"/>
            <a:ext cx="1926594" cy="2564453"/>
          </a:xfrm>
          <a:prstGeom prst="rect">
            <a:avLst/>
          </a:prstGeom>
        </p:spPr>
      </p:pic>
      <p:sp>
        <p:nvSpPr>
          <p:cNvPr id="13" name="TextBox 12">
            <a:extLst>
              <a:ext uri="{FF2B5EF4-FFF2-40B4-BE49-F238E27FC236}">
                <a16:creationId xmlns:a16="http://schemas.microsoft.com/office/drawing/2014/main" id="{64A9453B-308E-C221-AD7E-B8AE5A2FF16B}"/>
              </a:ext>
            </a:extLst>
          </p:cNvPr>
          <p:cNvSpPr txBox="1"/>
          <p:nvPr/>
        </p:nvSpPr>
        <p:spPr>
          <a:xfrm>
            <a:off x="4823791" y="1858524"/>
            <a:ext cx="2401957" cy="2062103"/>
          </a:xfrm>
          <a:prstGeom prst="rect">
            <a:avLst/>
          </a:prstGeom>
          <a:noFill/>
        </p:spPr>
        <p:txBody>
          <a:bodyPr wrap="square" rtlCol="0">
            <a:spAutoFit/>
          </a:bodyPr>
          <a:lstStyle/>
          <a:p>
            <a:pPr algn="ctr"/>
            <a:r>
              <a:rPr lang="en-US" sz="3600" dirty="0">
                <a:solidFill>
                  <a:srgbClr val="00B050"/>
                </a:solidFill>
              </a:rPr>
              <a:t>“Think Like an Artist!”</a:t>
            </a:r>
            <a:r>
              <a:rPr lang="en-US" sz="1000" dirty="0">
                <a:solidFill>
                  <a:srgbClr val="000000"/>
                </a:solidFill>
                <a:latin typeface="Times New Roman" panose="02020603050405020304" pitchFamily="18" charset="0"/>
                <a:cs typeface="Times New Roman" panose="02020603050405020304" pitchFamily="18" charset="0"/>
              </a:rPr>
              <a:t>1 </a:t>
            </a:r>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759313B4-F79B-A572-96CA-7C999722E71B}"/>
              </a:ext>
            </a:extLst>
          </p:cNvPr>
          <p:cNvSpPr txBox="1"/>
          <p:nvPr/>
        </p:nvSpPr>
        <p:spPr>
          <a:xfrm>
            <a:off x="4207123" y="5864371"/>
            <a:ext cx="4135562" cy="553998"/>
          </a:xfrm>
          <a:prstGeom prst="rect">
            <a:avLst/>
          </a:prstGeom>
          <a:noFill/>
        </p:spPr>
        <p:txBody>
          <a:bodyPr wrap="square" rtlCol="0">
            <a:spAutoFit/>
          </a:bodyPr>
          <a:lstStyle/>
          <a:p>
            <a:r>
              <a:rPr lang="en-US" sz="1000" dirty="0">
                <a:solidFill>
                  <a:srgbClr val="000000"/>
                </a:solidFill>
                <a:latin typeface="Times New Roman" panose="02020603050405020304" pitchFamily="18" charset="0"/>
                <a:cs typeface="Times New Roman" panose="02020603050405020304" pitchFamily="18" charset="0"/>
              </a:rPr>
              <a:t>1) Reggie Joiner and Kristen Ivy, </a:t>
            </a:r>
            <a:r>
              <a:rPr lang="en-US" sz="1000" i="1" dirty="0">
                <a:solidFill>
                  <a:srgbClr val="000000"/>
                </a:solidFill>
                <a:latin typeface="Times New Roman" panose="02020603050405020304" pitchFamily="18" charset="0"/>
                <a:cs typeface="Times New Roman" panose="02020603050405020304" pitchFamily="18" charset="0"/>
              </a:rPr>
              <a:t>It’s Just a Phase So Don’t Miss It: Why Every Life Stage of a Kid Matters and at Least 13 Things Your Church Should Do About It,</a:t>
            </a:r>
            <a:r>
              <a:rPr lang="en-US" sz="1000" dirty="0">
                <a:solidFill>
                  <a:srgbClr val="000000"/>
                </a:solidFill>
                <a:latin typeface="Times New Roman" panose="02020603050405020304" pitchFamily="18" charset="0"/>
                <a:cs typeface="Times New Roman" panose="02020603050405020304" pitchFamily="18" charset="0"/>
              </a:rPr>
              <a:t> (Cummings, GA: Orange Books, 2015), 91.</a:t>
            </a:r>
          </a:p>
        </p:txBody>
      </p:sp>
      <p:pic>
        <p:nvPicPr>
          <p:cNvPr id="4" name="Picture 3" descr="A group of children posing for a photo&#10;&#10;AI-generated content may be incorrect.">
            <a:extLst>
              <a:ext uri="{FF2B5EF4-FFF2-40B4-BE49-F238E27FC236}">
                <a16:creationId xmlns:a16="http://schemas.microsoft.com/office/drawing/2014/main" id="{6EAC5AD3-814F-7FCB-85E5-F60390EA362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5129245" y="3942005"/>
            <a:ext cx="1992528" cy="1494395"/>
          </a:xfrm>
          <a:prstGeom prst="rect">
            <a:avLst/>
          </a:prstGeom>
        </p:spPr>
      </p:pic>
    </p:spTree>
    <p:extLst>
      <p:ext uri="{BB962C8B-B14F-4D97-AF65-F5344CB8AC3E}">
        <p14:creationId xmlns:p14="http://schemas.microsoft.com/office/powerpoint/2010/main" val="1501786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42EB2-275B-9D6B-5A64-B7C56056D1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B5159D-07EE-2BD8-F5C7-ED6404F12B1F}"/>
              </a:ext>
            </a:extLst>
          </p:cNvPr>
          <p:cNvSpPr>
            <a:spLocks noGrp="1"/>
          </p:cNvSpPr>
          <p:nvPr>
            <p:ph type="title"/>
          </p:nvPr>
        </p:nvSpPr>
        <p:spPr>
          <a:xfrm>
            <a:off x="2613991" y="765415"/>
            <a:ext cx="8448260" cy="1076807"/>
          </a:xfrm>
        </p:spPr>
        <p:txBody>
          <a:bodyPr>
            <a:noAutofit/>
          </a:bodyPr>
          <a:lstStyle/>
          <a:p>
            <a:pPr algn="ctr"/>
            <a:r>
              <a:rPr lang="en-US" sz="3200" dirty="0"/>
              <a:t>Practical Ways to Implement Sunday School Model (Continued)</a:t>
            </a:r>
          </a:p>
        </p:txBody>
      </p:sp>
      <p:sp>
        <p:nvSpPr>
          <p:cNvPr id="5" name="Content Placeholder 4">
            <a:extLst>
              <a:ext uri="{FF2B5EF4-FFF2-40B4-BE49-F238E27FC236}">
                <a16:creationId xmlns:a16="http://schemas.microsoft.com/office/drawing/2014/main" id="{1582D87F-3835-2712-59B4-E6E1245A5202}"/>
              </a:ext>
            </a:extLst>
          </p:cNvPr>
          <p:cNvSpPr>
            <a:spLocks noGrp="1"/>
          </p:cNvSpPr>
          <p:nvPr>
            <p:ph sz="half" idx="1"/>
          </p:nvPr>
        </p:nvSpPr>
        <p:spPr>
          <a:xfrm>
            <a:off x="941065" y="2350605"/>
            <a:ext cx="10394606" cy="3203575"/>
          </a:xfrm>
        </p:spPr>
        <p:txBody>
          <a:bodyPr>
            <a:normAutofit/>
          </a:bodyPr>
          <a:lstStyle/>
          <a:p>
            <a:pPr marL="0" indent="0">
              <a:buNone/>
            </a:pPr>
            <a:r>
              <a:rPr lang="en-US" sz="1600" dirty="0"/>
              <a:t>Every child will learn a new virtue each month, make a design a heart with colors, stickers, etc. We have a heart template with many beautiful virtues, along with the fruits of the Spirit that are found in each book of the Bible. Children will make their own heart book and add the new virtue each month through coloring and designing</a:t>
            </a:r>
          </a:p>
          <a:p>
            <a:pPr marL="0" indent="0">
              <a:buNone/>
            </a:pPr>
            <a:r>
              <a:rPr lang="en-US" sz="1600" dirty="0"/>
              <a:t>As a staff member or volunteer, please take a look at the sample lesson plans and biblical verses and let us know what you think! We would love your input and love it if you would share your own gifts with the children! </a:t>
            </a:r>
          </a:p>
          <a:p>
            <a:pPr marL="0" indent="0">
              <a:buNone/>
            </a:pPr>
            <a:r>
              <a:rPr lang="en-US" sz="1600" dirty="0"/>
              <a:t>We will provide whatever support you need to bring your special gift to the children. (See next 3 slides for specific actional recommendations)</a:t>
            </a:r>
          </a:p>
        </p:txBody>
      </p:sp>
      <p:pic>
        <p:nvPicPr>
          <p:cNvPr id="7" name="Picture 6" descr="A table with pink hearts on it&#10;&#10;AI-generated content may be incorrect.">
            <a:extLst>
              <a:ext uri="{FF2B5EF4-FFF2-40B4-BE49-F238E27FC236}">
                <a16:creationId xmlns:a16="http://schemas.microsoft.com/office/drawing/2014/main" id="{7C2E5112-DB64-5056-3B4F-3596CAD9D1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8714" y="559224"/>
            <a:ext cx="1116335" cy="1489191"/>
          </a:xfrm>
          <a:prstGeom prst="rect">
            <a:avLst/>
          </a:prstGeom>
        </p:spPr>
      </p:pic>
    </p:spTree>
    <p:extLst>
      <p:ext uri="{BB962C8B-B14F-4D97-AF65-F5344CB8AC3E}">
        <p14:creationId xmlns:p14="http://schemas.microsoft.com/office/powerpoint/2010/main" val="4115888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53A6D-F3A5-CBE1-DFAD-0EC309D3AC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9DC290-A683-8E42-1962-A126F47A7EF8}"/>
              </a:ext>
            </a:extLst>
          </p:cNvPr>
          <p:cNvSpPr>
            <a:spLocks noGrp="1"/>
          </p:cNvSpPr>
          <p:nvPr>
            <p:ph type="title"/>
          </p:nvPr>
        </p:nvSpPr>
        <p:spPr>
          <a:xfrm>
            <a:off x="376518" y="179294"/>
            <a:ext cx="11093044" cy="2007704"/>
          </a:xfrm>
        </p:spPr>
        <p:txBody>
          <a:bodyPr>
            <a:normAutofit fontScale="90000"/>
          </a:bodyPr>
          <a:lstStyle/>
          <a:p>
            <a:pPr algn="ctr"/>
            <a:r>
              <a:rPr lang="en-US" sz="2000" b="1" dirty="0"/>
              <a:t>Practical Ways to Implement Sunday School Model – Application points and specific actional  recommendations that both volunteers and staff can use more effectively to lead (Continued)</a:t>
            </a:r>
            <a:br>
              <a:rPr lang="en-US" sz="2000" b="1" dirty="0"/>
            </a:br>
            <a:br>
              <a:rPr lang="en-US" sz="1800" dirty="0"/>
            </a:br>
            <a:r>
              <a:rPr lang="en-US" sz="2000" dirty="0"/>
              <a:t>Here is the theme song we would like to sing each week, adding in the virtue we are learning about. Please visit the link to review the words!</a:t>
            </a:r>
            <a:br>
              <a:rPr lang="en-US" sz="2000" dirty="0"/>
            </a:br>
            <a:br>
              <a:rPr lang="en-US" sz="2000" dirty="0"/>
            </a:br>
            <a:r>
              <a:rPr lang="en-US" sz="2000" dirty="0"/>
              <a:t> https://www.youtube.com/watch?v=B0vRhq1EktI</a:t>
            </a:r>
          </a:p>
        </p:txBody>
      </p:sp>
      <p:sp>
        <p:nvSpPr>
          <p:cNvPr id="4" name="Content Placeholder 3">
            <a:extLst>
              <a:ext uri="{FF2B5EF4-FFF2-40B4-BE49-F238E27FC236}">
                <a16:creationId xmlns:a16="http://schemas.microsoft.com/office/drawing/2014/main" id="{7149CD92-EB7C-4B4F-27EE-EC6F3821AD97}"/>
              </a:ext>
            </a:extLst>
          </p:cNvPr>
          <p:cNvSpPr>
            <a:spLocks noGrp="1"/>
          </p:cNvSpPr>
          <p:nvPr>
            <p:ph sz="half" idx="1"/>
          </p:nvPr>
        </p:nvSpPr>
        <p:spPr>
          <a:xfrm>
            <a:off x="138545" y="2345635"/>
            <a:ext cx="11914909" cy="4169395"/>
          </a:xfrm>
        </p:spPr>
        <p:txBody>
          <a:bodyPr>
            <a:normAutofit fontScale="92500" lnSpcReduction="10000"/>
          </a:bodyPr>
          <a:lstStyle/>
          <a:p>
            <a:pPr marL="0" indent="0" algn="ctr">
              <a:buNone/>
            </a:pPr>
            <a:r>
              <a:rPr lang="en-US" dirty="0"/>
              <a:t>Gifts Inside of Me!”</a:t>
            </a:r>
            <a:br>
              <a:rPr lang="en-US" dirty="0"/>
            </a:br>
            <a:br>
              <a:rPr lang="en-US" dirty="0"/>
            </a:br>
            <a:r>
              <a:rPr lang="en-US" dirty="0"/>
              <a:t>I was born with gifts inside of me</a:t>
            </a:r>
            <a:br>
              <a:rPr lang="en-US" dirty="0"/>
            </a:br>
            <a:r>
              <a:rPr lang="en-US" dirty="0"/>
              <a:t>To help me know just who I’m going to be</a:t>
            </a:r>
            <a:br>
              <a:rPr lang="en-US" dirty="0"/>
            </a:br>
            <a:r>
              <a:rPr lang="en-US" dirty="0"/>
              <a:t>Even though I know its always up to me</a:t>
            </a:r>
            <a:br>
              <a:rPr lang="en-US" dirty="0"/>
            </a:br>
            <a:r>
              <a:rPr lang="en-US" dirty="0"/>
              <a:t>I decide!</a:t>
            </a:r>
            <a:br>
              <a:rPr lang="en-US" dirty="0"/>
            </a:br>
            <a:r>
              <a:rPr lang="en-US" dirty="0"/>
              <a:t>Compassion, kindness, joy and tolerance</a:t>
            </a:r>
            <a:br>
              <a:rPr lang="en-US" dirty="0"/>
            </a:br>
            <a:r>
              <a:rPr lang="en-US" dirty="0"/>
              <a:t>Gratitude and love and gentleness</a:t>
            </a:r>
            <a:br>
              <a:rPr lang="en-US" dirty="0"/>
            </a:br>
            <a:r>
              <a:rPr lang="en-US" dirty="0"/>
              <a:t>And even though I know its always up to me, I decide!</a:t>
            </a:r>
            <a:br>
              <a:rPr lang="en-US" dirty="0"/>
            </a:br>
            <a:r>
              <a:rPr lang="en-US" dirty="0"/>
              <a:t>I decide, who I will forgive</a:t>
            </a:r>
            <a:br>
              <a:rPr lang="en-US" dirty="0"/>
            </a:br>
            <a:r>
              <a:rPr lang="en-US" dirty="0"/>
              <a:t>I decide how I’m going to live</a:t>
            </a:r>
            <a:br>
              <a:rPr lang="en-US" dirty="0"/>
            </a:br>
            <a:r>
              <a:rPr lang="en-US" dirty="0"/>
              <a:t>Even though I know, </a:t>
            </a:r>
            <a:r>
              <a:rPr lang="en-US" b="1" dirty="0"/>
              <a:t>God’s</a:t>
            </a:r>
            <a:r>
              <a:rPr lang="en-US" dirty="0"/>
              <a:t> love can make me grow, </a:t>
            </a:r>
            <a:br>
              <a:rPr lang="en-US" dirty="0"/>
            </a:br>
            <a:r>
              <a:rPr lang="en-US" dirty="0"/>
              <a:t>I, I, I, I, I, I, I, I decide</a:t>
            </a:r>
          </a:p>
          <a:p>
            <a:pPr marL="0" indent="0" algn="ctr">
              <a:buNone/>
            </a:pPr>
            <a:endParaRPr lang="en-US" dirty="0"/>
          </a:p>
        </p:txBody>
      </p:sp>
    </p:spTree>
    <p:extLst>
      <p:ext uri="{BB962C8B-B14F-4D97-AF65-F5344CB8AC3E}">
        <p14:creationId xmlns:p14="http://schemas.microsoft.com/office/powerpoint/2010/main" val="1469320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655460" y="1191405"/>
            <a:ext cx="11285621" cy="5000673"/>
          </a:xfrm>
        </p:spPr>
        <p:txBody>
          <a:bodyPr>
            <a:normAutofit/>
          </a:bodyPr>
          <a:lstStyle/>
          <a:p>
            <a:pPr marL="0" indent="0">
              <a:buNone/>
            </a:pPr>
            <a:endParaRPr lang="en-US" dirty="0"/>
          </a:p>
          <a:p>
            <a:pPr marL="0" indent="0">
              <a:buNone/>
            </a:pPr>
            <a:endParaRPr lang="en-US" dirty="0"/>
          </a:p>
          <a:p>
            <a:endParaRPr lang="en-US" dirty="0"/>
          </a:p>
        </p:txBody>
      </p:sp>
      <p:pic>
        <p:nvPicPr>
          <p:cNvPr id="11" name="Picture 10" descr="A lesson plan with a cartoon character&#10;&#10;AI-generated content may be incorrect.">
            <a:extLst>
              <a:ext uri="{FF2B5EF4-FFF2-40B4-BE49-F238E27FC236}">
                <a16:creationId xmlns:a16="http://schemas.microsoft.com/office/drawing/2014/main" id="{EF9D5EDA-8A73-1A1B-E29E-F48D1618B6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0250" y="1043423"/>
            <a:ext cx="4026333" cy="5212080"/>
          </a:xfrm>
          <a:prstGeom prst="rect">
            <a:avLst/>
          </a:prstGeom>
        </p:spPr>
      </p:pic>
      <p:graphicFrame>
        <p:nvGraphicFramePr>
          <p:cNvPr id="12" name="Table 11">
            <a:extLst>
              <a:ext uri="{FF2B5EF4-FFF2-40B4-BE49-F238E27FC236}">
                <a16:creationId xmlns:a16="http://schemas.microsoft.com/office/drawing/2014/main" id="{F7DE4ECF-AD24-0158-66AB-C3B60F1BA9E9}"/>
              </a:ext>
            </a:extLst>
          </p:cNvPr>
          <p:cNvGraphicFramePr>
            <a:graphicFrameLocks noGrp="1"/>
          </p:cNvGraphicFramePr>
          <p:nvPr>
            <p:extLst>
              <p:ext uri="{D42A27DB-BD31-4B8C-83A1-F6EECF244321}">
                <p14:modId xmlns:p14="http://schemas.microsoft.com/office/powerpoint/2010/main" val="3893394872"/>
              </p:ext>
            </p:extLst>
          </p:nvPr>
        </p:nvGraphicFramePr>
        <p:xfrm>
          <a:off x="6096001" y="1043424"/>
          <a:ext cx="4756976" cy="5148654"/>
        </p:xfrm>
        <a:graphic>
          <a:graphicData uri="http://schemas.openxmlformats.org/drawingml/2006/table">
            <a:tbl>
              <a:tblPr firstRow="1" bandRow="1">
                <a:tableStyleId>{F5AB1C69-6EDB-4FF4-983F-18BD219EF322}</a:tableStyleId>
              </a:tblPr>
              <a:tblGrid>
                <a:gridCol w="4756976">
                  <a:extLst>
                    <a:ext uri="{9D8B030D-6E8A-4147-A177-3AD203B41FA5}">
                      <a16:colId xmlns:a16="http://schemas.microsoft.com/office/drawing/2014/main" val="3075725469"/>
                    </a:ext>
                  </a:extLst>
                </a:gridCol>
              </a:tblGrid>
              <a:tr h="5148654">
                <a:tc>
                  <a:txBody>
                    <a:bodyPr/>
                    <a:lstStyle/>
                    <a:p>
                      <a:pPr algn="ctr"/>
                      <a:r>
                        <a:rPr lang="en-US" sz="1400" b="0" dirty="0">
                          <a:solidFill>
                            <a:srgbClr val="000000"/>
                          </a:solidFill>
                        </a:rPr>
                        <a:t>Thank you for being part of our Volunteer Staff for Sunday School Children!</a:t>
                      </a:r>
                    </a:p>
                    <a:p>
                      <a:pPr algn="ctr"/>
                      <a:r>
                        <a:rPr lang="en-US" sz="1400" b="0" dirty="0">
                          <a:solidFill>
                            <a:srgbClr val="000000"/>
                          </a:solidFill>
                        </a:rPr>
                        <a:t>Here is a sample of our first month's lesson plans, and please feel free to text me at 123-45-6789 to let me know if you would what creative arts activity you would like to bring this week to class! </a:t>
                      </a:r>
                    </a:p>
                    <a:p>
                      <a:pPr algn="ctr"/>
                      <a:r>
                        <a:rPr lang="en-US" sz="1400" b="0" dirty="0">
                          <a:solidFill>
                            <a:srgbClr val="000000"/>
                          </a:solidFill>
                        </a:rPr>
                        <a:t>Name________________________________________</a:t>
                      </a:r>
                    </a:p>
                    <a:p>
                      <a:pPr algn="ctr"/>
                      <a:r>
                        <a:rPr lang="en-US" sz="1400" b="0" dirty="0">
                          <a:solidFill>
                            <a:srgbClr val="000000"/>
                          </a:solidFill>
                        </a:rPr>
                        <a:t>Phone________________________________________</a:t>
                      </a:r>
                    </a:p>
                    <a:p>
                      <a:pPr algn="l"/>
                      <a:r>
                        <a:rPr lang="en-US" sz="1400" b="0" dirty="0">
                          <a:solidFill>
                            <a:srgbClr val="000000"/>
                          </a:solidFill>
                        </a:rPr>
                        <a:t>_____I would like to bring an instrument</a:t>
                      </a:r>
                    </a:p>
                    <a:p>
                      <a:pPr algn="l"/>
                      <a:r>
                        <a:rPr lang="en-US" sz="1400" b="0" dirty="0">
                          <a:solidFill>
                            <a:srgbClr val="000000"/>
                          </a:solidFill>
                        </a:rPr>
                        <a:t>_____I would like to write a poem</a:t>
                      </a:r>
                    </a:p>
                    <a:p>
                      <a:pPr algn="l"/>
                      <a:r>
                        <a:rPr lang="en-US" sz="1400" b="0" dirty="0">
                          <a:solidFill>
                            <a:srgbClr val="000000"/>
                          </a:solidFill>
                        </a:rPr>
                        <a:t>_____I would like to sing or write a song</a:t>
                      </a:r>
                    </a:p>
                    <a:p>
                      <a:pPr algn="l"/>
                      <a:r>
                        <a:rPr lang="en-US" sz="1400" b="0" dirty="0">
                          <a:solidFill>
                            <a:srgbClr val="000000"/>
                          </a:solidFill>
                        </a:rPr>
                        <a:t>_____I would like to create a puppet lesson </a:t>
                      </a:r>
                    </a:p>
                    <a:p>
                      <a:pPr algn="l"/>
                      <a:r>
                        <a:rPr lang="en-US" sz="1400" b="0" dirty="0">
                          <a:solidFill>
                            <a:srgbClr val="000000"/>
                          </a:solidFill>
                        </a:rPr>
                        <a:t>_____I would like the lesson plan already set </a:t>
                      </a:r>
                    </a:p>
                    <a:p>
                      <a:pPr algn="l"/>
                      <a:r>
                        <a:rPr lang="en-US" sz="1400" b="0" dirty="0">
                          <a:solidFill>
                            <a:srgbClr val="000000"/>
                          </a:solidFill>
                        </a:rPr>
                        <a:t>_____I am available _______________________________</a:t>
                      </a:r>
                    </a:p>
                    <a:p>
                      <a:pPr algn="l"/>
                      <a:r>
                        <a:rPr lang="en-US" sz="1400" b="0" dirty="0">
                          <a:solidFill>
                            <a:srgbClr val="000000"/>
                          </a:solidFill>
                        </a:rPr>
                        <a:t>My passions that I would like to share are:</a:t>
                      </a:r>
                    </a:p>
                    <a:p>
                      <a:pPr algn="l"/>
                      <a:r>
                        <a:rPr lang="en-US" sz="1400" b="0" dirty="0">
                          <a:solidFill>
                            <a:srgbClr val="000000"/>
                          </a:solidFill>
                        </a:rPr>
                        <a:t>______________________________________________________</a:t>
                      </a:r>
                    </a:p>
                    <a:p>
                      <a:pPr algn="l"/>
                      <a:r>
                        <a:rPr lang="en-US" sz="1400" b="0" dirty="0">
                          <a:solidFill>
                            <a:srgbClr val="000000"/>
                          </a:solidFill>
                        </a:rPr>
                        <a:t>______________________________________________________</a:t>
                      </a:r>
                    </a:p>
                    <a:p>
                      <a:pPr algn="l"/>
                      <a:r>
                        <a:rPr lang="en-US" sz="1400" b="0" dirty="0">
                          <a:solidFill>
                            <a:srgbClr val="000000"/>
                          </a:solidFill>
                        </a:rPr>
                        <a:t>______________________________________________________</a:t>
                      </a:r>
                    </a:p>
                    <a:p>
                      <a:pPr algn="l"/>
                      <a:r>
                        <a:rPr lang="en-US" sz="1400" b="0" dirty="0">
                          <a:solidFill>
                            <a:srgbClr val="000000"/>
                          </a:solidFill>
                        </a:rPr>
                        <a:t>______________________________________________________</a:t>
                      </a:r>
                    </a:p>
                    <a:p>
                      <a:pPr algn="l"/>
                      <a:r>
                        <a:rPr lang="en-US" sz="1400" b="0" dirty="0">
                          <a:solidFill>
                            <a:srgbClr val="000000"/>
                          </a:solidFill>
                        </a:rPr>
                        <a:t>______________________________________________________</a:t>
                      </a:r>
                    </a:p>
                    <a:p>
                      <a:pPr algn="l"/>
                      <a:r>
                        <a:rPr lang="en-US" sz="1400" b="0" dirty="0">
                          <a:solidFill>
                            <a:srgbClr val="000000"/>
                          </a:solidFill>
                        </a:rPr>
                        <a:t>Please feel free to call or email n.holden7@liberty.edu for any questions or if I can help in any way! Thank you!</a:t>
                      </a:r>
                    </a:p>
                  </a:txBody>
                  <a:tcPr>
                    <a:solidFill>
                      <a:schemeClr val="accent5">
                        <a:lumMod val="20000"/>
                        <a:lumOff val="80000"/>
                      </a:schemeClr>
                    </a:solidFill>
                  </a:tcPr>
                </a:tc>
                <a:extLst>
                  <a:ext uri="{0D108BD9-81ED-4DB2-BD59-A6C34878D82A}">
                    <a16:rowId xmlns:a16="http://schemas.microsoft.com/office/drawing/2014/main" val="320998176"/>
                  </a:ext>
                </a:extLst>
              </a:tr>
            </a:tbl>
          </a:graphicData>
        </a:graphic>
      </p:graphicFrame>
      <p:sp>
        <p:nvSpPr>
          <p:cNvPr id="14" name="TextBox 13">
            <a:extLst>
              <a:ext uri="{FF2B5EF4-FFF2-40B4-BE49-F238E27FC236}">
                <a16:creationId xmlns:a16="http://schemas.microsoft.com/office/drawing/2014/main" id="{110B72FF-57FB-0424-6559-06B230F3D0F2}"/>
              </a:ext>
            </a:extLst>
          </p:cNvPr>
          <p:cNvSpPr txBox="1"/>
          <p:nvPr/>
        </p:nvSpPr>
        <p:spPr>
          <a:xfrm>
            <a:off x="1598801" y="117797"/>
            <a:ext cx="9254176" cy="646331"/>
          </a:xfrm>
          <a:prstGeom prst="rect">
            <a:avLst/>
          </a:prstGeom>
          <a:noFill/>
        </p:spPr>
        <p:txBody>
          <a:bodyPr wrap="square">
            <a:spAutoFit/>
          </a:bodyPr>
          <a:lstStyle/>
          <a:p>
            <a:pPr algn="ctr"/>
            <a:r>
              <a:rPr lang="en-US" dirty="0"/>
              <a:t>Sample Lesson Plan for the month of January, along</a:t>
            </a:r>
          </a:p>
          <a:p>
            <a:pPr algn="ctr"/>
            <a:r>
              <a:rPr lang="en-US" dirty="0"/>
              <a:t> with our Volunteer Form! Please complete form at your convenience!</a:t>
            </a:r>
          </a:p>
        </p:txBody>
      </p:sp>
    </p:spTree>
    <p:extLst>
      <p:ext uri="{BB962C8B-B14F-4D97-AF65-F5344CB8AC3E}">
        <p14:creationId xmlns:p14="http://schemas.microsoft.com/office/powerpoint/2010/main" val="371075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89AEE-B782-FEC7-D802-B9531D2EF51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DCC186-3A4F-8F51-EFE2-909B19D4C183}"/>
              </a:ext>
            </a:extLst>
          </p:cNvPr>
          <p:cNvSpPr>
            <a:spLocks noGrp="1"/>
          </p:cNvSpPr>
          <p:nvPr>
            <p:ph idx="1"/>
          </p:nvPr>
        </p:nvSpPr>
        <p:spPr>
          <a:xfrm>
            <a:off x="665017" y="1288472"/>
            <a:ext cx="11083637" cy="5373362"/>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Creation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Relationship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Worship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Gracious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Obedience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Trust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Compassion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Comfort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Praise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Wisdom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Promises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Thankfulness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Devotion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Caring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Joy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Helpful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9A5315"/>
                </a:solidFill>
                <a:effectLst/>
                <a:uLnTx/>
                <a:uFillTx/>
                <a:latin typeface="Segoe Print"/>
                <a:ea typeface="+mn-ea"/>
                <a:cs typeface="+mn-cs"/>
              </a:rPr>
              <a:t>Encouragement</a:t>
            </a:r>
          </a:p>
          <a:p>
            <a:endParaRPr lang="en-US" dirty="0"/>
          </a:p>
        </p:txBody>
      </p:sp>
      <p:sp>
        <p:nvSpPr>
          <p:cNvPr id="6" name="Title 1">
            <a:extLst>
              <a:ext uri="{FF2B5EF4-FFF2-40B4-BE49-F238E27FC236}">
                <a16:creationId xmlns:a16="http://schemas.microsoft.com/office/drawing/2014/main" id="{A3F3DF24-0318-8DC9-EE06-E680982B6219}"/>
              </a:ext>
            </a:extLst>
          </p:cNvPr>
          <p:cNvSpPr>
            <a:spLocks noGrp="1"/>
          </p:cNvSpPr>
          <p:nvPr>
            <p:ph type="title"/>
          </p:nvPr>
        </p:nvSpPr>
        <p:spPr>
          <a:xfrm>
            <a:off x="1457278" y="196166"/>
            <a:ext cx="9499113" cy="688417"/>
          </a:xfrm>
        </p:spPr>
        <p:txBody>
          <a:bodyPr>
            <a:normAutofit fontScale="90000"/>
          </a:bodyPr>
          <a:lstStyle/>
          <a:p>
            <a:pPr algn="ctr"/>
            <a:r>
              <a:rPr lang="en-US" sz="2400" dirty="0"/>
              <a:t>The Books of the Bible and Additional Corresponding Virtues, Values and Characteristics that the Bible Teaches: </a:t>
            </a:r>
          </a:p>
        </p:txBody>
      </p:sp>
      <p:sp>
        <p:nvSpPr>
          <p:cNvPr id="4" name="TextBox 3">
            <a:extLst>
              <a:ext uri="{FF2B5EF4-FFF2-40B4-BE49-F238E27FC236}">
                <a16:creationId xmlns:a16="http://schemas.microsoft.com/office/drawing/2014/main" id="{8C20F9D9-3A12-E8B0-E418-EC0343546AB8}"/>
              </a:ext>
            </a:extLst>
          </p:cNvPr>
          <p:cNvSpPr txBox="1"/>
          <p:nvPr/>
        </p:nvSpPr>
        <p:spPr>
          <a:xfrm>
            <a:off x="3506029" y="1225689"/>
            <a:ext cx="2298424" cy="5632311"/>
          </a:xfrm>
          <a:prstGeom prst="rect">
            <a:avLst/>
          </a:prstGeom>
          <a:noFill/>
        </p:spPr>
        <p:txBody>
          <a:bodyPr wrap="square">
            <a:spAutoFit/>
          </a:bodyPr>
          <a:lstStyle/>
          <a:p>
            <a:r>
              <a:rPr lang="en-US" sz="2000" dirty="0"/>
              <a:t>Communication</a:t>
            </a:r>
          </a:p>
          <a:p>
            <a:r>
              <a:rPr lang="en-US" sz="2000" dirty="0"/>
              <a:t>Understanding</a:t>
            </a:r>
          </a:p>
          <a:p>
            <a:r>
              <a:rPr lang="en-US" sz="2000" dirty="0"/>
              <a:t>Song </a:t>
            </a:r>
          </a:p>
          <a:p>
            <a:r>
              <a:rPr lang="en-US" sz="2000" dirty="0"/>
              <a:t>Prosperity</a:t>
            </a:r>
          </a:p>
          <a:p>
            <a:r>
              <a:rPr lang="en-US" sz="2000" dirty="0"/>
              <a:t>Restoration</a:t>
            </a:r>
          </a:p>
          <a:p>
            <a:r>
              <a:rPr lang="en-US" sz="2000" dirty="0"/>
              <a:t>Love</a:t>
            </a:r>
          </a:p>
          <a:p>
            <a:r>
              <a:rPr lang="en-US" sz="2000" dirty="0"/>
              <a:t>Forgiveness</a:t>
            </a:r>
          </a:p>
          <a:p>
            <a:r>
              <a:rPr lang="en-US" sz="2000" dirty="0"/>
              <a:t>Respect</a:t>
            </a:r>
          </a:p>
          <a:p>
            <a:r>
              <a:rPr lang="en-US" sz="2000" dirty="0"/>
              <a:t>Justice</a:t>
            </a:r>
          </a:p>
          <a:p>
            <a:r>
              <a:rPr lang="en-US" sz="2000" dirty="0"/>
              <a:t>Openness</a:t>
            </a:r>
          </a:p>
          <a:p>
            <a:r>
              <a:rPr lang="en-US" sz="2000" dirty="0"/>
              <a:t>Goodness </a:t>
            </a:r>
          </a:p>
          <a:p>
            <a:r>
              <a:rPr lang="en-US" sz="2000" dirty="0"/>
              <a:t>Generous</a:t>
            </a:r>
          </a:p>
          <a:p>
            <a:r>
              <a:rPr lang="en-US" sz="2000" dirty="0"/>
              <a:t>Faithful </a:t>
            </a:r>
          </a:p>
          <a:p>
            <a:r>
              <a:rPr lang="en-US" sz="2000" dirty="0"/>
              <a:t>Freedom</a:t>
            </a:r>
          </a:p>
          <a:p>
            <a:r>
              <a:rPr lang="en-US" sz="2000" dirty="0"/>
              <a:t>Glorify</a:t>
            </a:r>
          </a:p>
          <a:p>
            <a:r>
              <a:rPr lang="en-US" sz="2000" dirty="0"/>
              <a:t>Restoration</a:t>
            </a:r>
          </a:p>
          <a:p>
            <a:r>
              <a:rPr lang="en-US" sz="2000" dirty="0"/>
              <a:t>Peace </a:t>
            </a:r>
          </a:p>
          <a:p>
            <a:r>
              <a:rPr lang="en-US" sz="2000" dirty="0"/>
              <a:t>Hope</a:t>
            </a:r>
          </a:p>
        </p:txBody>
      </p:sp>
      <p:sp>
        <p:nvSpPr>
          <p:cNvPr id="7" name="TextBox 6">
            <a:extLst>
              <a:ext uri="{FF2B5EF4-FFF2-40B4-BE49-F238E27FC236}">
                <a16:creationId xmlns:a16="http://schemas.microsoft.com/office/drawing/2014/main" id="{1D827CD7-F71C-DAB3-4DC4-B85C0A3F6A44}"/>
              </a:ext>
            </a:extLst>
          </p:cNvPr>
          <p:cNvSpPr txBox="1"/>
          <p:nvPr/>
        </p:nvSpPr>
        <p:spPr>
          <a:xfrm>
            <a:off x="1110698" y="919140"/>
            <a:ext cx="4306128" cy="400110"/>
          </a:xfrm>
          <a:prstGeom prst="rect">
            <a:avLst/>
          </a:prstGeom>
          <a:noFill/>
        </p:spPr>
        <p:txBody>
          <a:bodyPr wrap="square">
            <a:spAutoFit/>
          </a:bodyPr>
          <a:lstStyle/>
          <a:p>
            <a:r>
              <a:rPr lang="en-US" sz="2000" dirty="0">
                <a:solidFill>
                  <a:schemeClr val="accent3">
                    <a:lumMod val="75000"/>
                  </a:schemeClr>
                </a:solidFill>
              </a:rPr>
              <a:t>Old Testament Bible Virtues </a:t>
            </a:r>
          </a:p>
        </p:txBody>
      </p:sp>
      <p:pic>
        <p:nvPicPr>
          <p:cNvPr id="9" name="Picture 8">
            <a:extLst>
              <a:ext uri="{FF2B5EF4-FFF2-40B4-BE49-F238E27FC236}">
                <a16:creationId xmlns:a16="http://schemas.microsoft.com/office/drawing/2014/main" id="{23111442-42AC-8F04-E3D1-0E32FC5ADE88}"/>
              </a:ext>
            </a:extLst>
          </p:cNvPr>
          <p:cNvPicPr>
            <a:picLocks noChangeAspect="1"/>
          </p:cNvPicPr>
          <p:nvPr/>
        </p:nvPicPr>
        <p:blipFill>
          <a:blip r:embed="rId2"/>
          <a:stretch>
            <a:fillRect/>
          </a:stretch>
        </p:blipFill>
        <p:spPr>
          <a:xfrm>
            <a:off x="7057332" y="1225689"/>
            <a:ext cx="1719221" cy="3889585"/>
          </a:xfrm>
          <a:prstGeom prst="rect">
            <a:avLst/>
          </a:prstGeom>
        </p:spPr>
      </p:pic>
      <p:sp>
        <p:nvSpPr>
          <p:cNvPr id="11" name="TextBox 10">
            <a:extLst>
              <a:ext uri="{FF2B5EF4-FFF2-40B4-BE49-F238E27FC236}">
                <a16:creationId xmlns:a16="http://schemas.microsoft.com/office/drawing/2014/main" id="{91A67572-3706-B588-1A10-C4DC160EE487}"/>
              </a:ext>
            </a:extLst>
          </p:cNvPr>
          <p:cNvSpPr txBox="1"/>
          <p:nvPr/>
        </p:nvSpPr>
        <p:spPr>
          <a:xfrm>
            <a:off x="9228559" y="1225689"/>
            <a:ext cx="2298424" cy="4093428"/>
          </a:xfrm>
          <a:prstGeom prst="rect">
            <a:avLst/>
          </a:prstGeom>
          <a:noFill/>
        </p:spPr>
        <p:txBody>
          <a:bodyPr wrap="square">
            <a:spAutoFit/>
          </a:bodyPr>
          <a:lstStyle/>
          <a:p>
            <a:r>
              <a:rPr lang="en-US" sz="2000" dirty="0"/>
              <a:t>Vision</a:t>
            </a:r>
          </a:p>
          <a:p>
            <a:r>
              <a:rPr lang="en-US" sz="2000" dirty="0"/>
              <a:t>Gratitude</a:t>
            </a:r>
          </a:p>
          <a:p>
            <a:r>
              <a:rPr lang="en-US" sz="2000" dirty="0"/>
              <a:t>Humility</a:t>
            </a:r>
          </a:p>
          <a:p>
            <a:r>
              <a:rPr lang="en-US" sz="2000" dirty="0"/>
              <a:t>Acceptable</a:t>
            </a:r>
          </a:p>
          <a:p>
            <a:r>
              <a:rPr lang="en-US" sz="2000" dirty="0"/>
              <a:t>Confidence</a:t>
            </a:r>
          </a:p>
          <a:p>
            <a:r>
              <a:rPr lang="en-US" sz="2000" dirty="0"/>
              <a:t>Perseverance </a:t>
            </a:r>
          </a:p>
          <a:p>
            <a:r>
              <a:rPr lang="en-US" sz="2000" dirty="0"/>
              <a:t>Inspiration</a:t>
            </a:r>
          </a:p>
          <a:p>
            <a:r>
              <a:rPr lang="en-US" sz="2000" dirty="0"/>
              <a:t>Truth</a:t>
            </a:r>
          </a:p>
          <a:p>
            <a:r>
              <a:rPr lang="en-US" sz="2000" dirty="0"/>
              <a:t>Love</a:t>
            </a:r>
          </a:p>
          <a:p>
            <a:r>
              <a:rPr lang="en-US" sz="2000" dirty="0"/>
              <a:t>Kindness</a:t>
            </a:r>
          </a:p>
          <a:p>
            <a:r>
              <a:rPr lang="en-US" sz="2000" dirty="0"/>
              <a:t>Friendship</a:t>
            </a:r>
          </a:p>
          <a:p>
            <a:r>
              <a:rPr lang="en-US" sz="2000" dirty="0"/>
              <a:t>Mercy</a:t>
            </a:r>
          </a:p>
          <a:p>
            <a:r>
              <a:rPr lang="en-US" sz="2000" dirty="0"/>
              <a:t>Believe</a:t>
            </a:r>
          </a:p>
        </p:txBody>
      </p:sp>
      <p:sp>
        <p:nvSpPr>
          <p:cNvPr id="13" name="TextBox 12">
            <a:extLst>
              <a:ext uri="{FF2B5EF4-FFF2-40B4-BE49-F238E27FC236}">
                <a16:creationId xmlns:a16="http://schemas.microsoft.com/office/drawing/2014/main" id="{8A91F642-5463-7918-C9DD-7DAA402C16B6}"/>
              </a:ext>
            </a:extLst>
          </p:cNvPr>
          <p:cNvSpPr txBox="1"/>
          <p:nvPr/>
        </p:nvSpPr>
        <p:spPr>
          <a:xfrm>
            <a:off x="7233867" y="907466"/>
            <a:ext cx="3967533" cy="400110"/>
          </a:xfrm>
          <a:prstGeom prst="rect">
            <a:avLst/>
          </a:prstGeom>
          <a:noFill/>
        </p:spPr>
        <p:txBody>
          <a:bodyPr wrap="square">
            <a:spAutoFit/>
          </a:bodyPr>
          <a:lstStyle/>
          <a:p>
            <a:r>
              <a:rPr lang="en-US" sz="2000" dirty="0">
                <a:solidFill>
                  <a:schemeClr val="accent3">
                    <a:lumMod val="75000"/>
                  </a:schemeClr>
                </a:solidFill>
              </a:rPr>
              <a:t>New Testament Bible Virtues</a:t>
            </a:r>
          </a:p>
        </p:txBody>
      </p:sp>
    </p:spTree>
    <p:extLst>
      <p:ext uri="{BB962C8B-B14F-4D97-AF65-F5344CB8AC3E}">
        <p14:creationId xmlns:p14="http://schemas.microsoft.com/office/powerpoint/2010/main" val="402865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8F951-177B-483A-57F5-609D8CCFDC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B4AA4F-C717-2295-AFEF-7EFE8ECD70E3}"/>
              </a:ext>
            </a:extLst>
          </p:cNvPr>
          <p:cNvSpPr>
            <a:spLocks noGrp="1"/>
          </p:cNvSpPr>
          <p:nvPr>
            <p:ph type="title"/>
          </p:nvPr>
        </p:nvSpPr>
        <p:spPr>
          <a:xfrm>
            <a:off x="419101" y="99391"/>
            <a:ext cx="11391900" cy="1368238"/>
          </a:xfrm>
        </p:spPr>
        <p:txBody>
          <a:bodyPr>
            <a:normAutofit fontScale="90000"/>
          </a:bodyPr>
          <a:lstStyle/>
          <a:p>
            <a:pPr algn="ctr"/>
            <a:r>
              <a:rPr lang="en-US" sz="2400" dirty="0"/>
              <a:t>Our Commitment to Staff and Volunteers:</a:t>
            </a:r>
            <a:br>
              <a:rPr lang="en-US" sz="2400" dirty="0"/>
            </a:br>
            <a:r>
              <a:rPr lang="en-US" sz="2400" dirty="0"/>
              <a:t>The fruits of the Spirit will be our guideline on how we treat </a:t>
            </a:r>
            <a:br>
              <a:rPr lang="en-US" sz="2400" dirty="0"/>
            </a:br>
            <a:r>
              <a:rPr lang="en-US" sz="2400" dirty="0"/>
              <a:t>our wonderful Staff and Employees</a:t>
            </a:r>
            <a:br>
              <a:rPr lang="en-US" sz="2400" dirty="0"/>
            </a:br>
            <a:endParaRPr lang="en-US" sz="2400" dirty="0"/>
          </a:p>
        </p:txBody>
      </p:sp>
      <p:sp>
        <p:nvSpPr>
          <p:cNvPr id="3" name="Content Placeholder 2">
            <a:extLst>
              <a:ext uri="{FF2B5EF4-FFF2-40B4-BE49-F238E27FC236}">
                <a16:creationId xmlns:a16="http://schemas.microsoft.com/office/drawing/2014/main" id="{0CC7E050-05E9-426A-36F6-BFF5A90888C6}"/>
              </a:ext>
            </a:extLst>
          </p:cNvPr>
          <p:cNvSpPr>
            <a:spLocks noGrp="1"/>
          </p:cNvSpPr>
          <p:nvPr>
            <p:ph idx="1"/>
          </p:nvPr>
        </p:nvSpPr>
        <p:spPr>
          <a:xfrm>
            <a:off x="599662" y="1182757"/>
            <a:ext cx="11030777" cy="5128591"/>
          </a:xfrm>
        </p:spPr>
        <p:txBody>
          <a:bodyPr>
            <a:normAutofit fontScale="25000" lnSpcReduction="20000"/>
          </a:bodyPr>
          <a:lstStyle/>
          <a:p>
            <a:pPr marL="0" indent="0">
              <a:buNone/>
            </a:pPr>
            <a:endParaRPr lang="en-US" sz="2500" dirty="0"/>
          </a:p>
          <a:p>
            <a:pPr marL="0" indent="0">
              <a:buNone/>
            </a:pPr>
            <a:r>
              <a:rPr lang="en-US" sz="7200" dirty="0"/>
              <a:t>Joiner and Ivy share the importance of: “Making you feel special, treat you as an individual, respect you and your children, and be knowledgeable.”</a:t>
            </a:r>
            <a:r>
              <a:rPr lang="en-US" sz="4000" dirty="0">
                <a:solidFill>
                  <a:srgbClr val="000000"/>
                </a:solidFill>
                <a:latin typeface="Times New Roman" panose="02020603050405020304" pitchFamily="18" charset="0"/>
                <a:cs typeface="Times New Roman" panose="02020603050405020304" pitchFamily="18" charset="0"/>
              </a:rPr>
              <a:t>1</a:t>
            </a:r>
            <a:r>
              <a:rPr lang="en-US" sz="7200" dirty="0"/>
              <a:t> These gifts are all fruits of the Spirit and are listed below. We have added a few of the other fruits of the Spirit as well:</a:t>
            </a:r>
          </a:p>
          <a:p>
            <a:pPr marL="0" indent="0">
              <a:buNone/>
            </a:pPr>
            <a:r>
              <a:rPr lang="en-US" sz="4300" dirty="0"/>
              <a:t>Love: “treat your people as you would want your customers to be treated.” </a:t>
            </a:r>
            <a:r>
              <a:rPr lang="en-US" sz="4000" dirty="0">
                <a:solidFill>
                  <a:srgbClr val="000000"/>
                </a:solidFill>
                <a:latin typeface="Times New Roman" panose="02020603050405020304" pitchFamily="18" charset="0"/>
                <a:cs typeface="Times New Roman" panose="02020603050405020304" pitchFamily="18" charset="0"/>
              </a:rPr>
              <a:t>2 </a:t>
            </a:r>
          </a:p>
          <a:p>
            <a:pPr marL="0" indent="0">
              <a:buNone/>
            </a:pPr>
            <a:r>
              <a:rPr lang="en-US" sz="4300" dirty="0"/>
              <a:t>Joy: Create pleasure and happiness for all staff.</a:t>
            </a:r>
          </a:p>
          <a:p>
            <a:pPr marL="0" indent="0">
              <a:buNone/>
            </a:pPr>
            <a:r>
              <a:rPr lang="en-US" sz="4300" dirty="0"/>
              <a:t>Peace: Provide an atmosphere of grace and ease, allowing staff and volunteers to have what they need for all lessons</a:t>
            </a:r>
          </a:p>
          <a:p>
            <a:pPr marL="0" indent="0">
              <a:buNone/>
            </a:pPr>
            <a:r>
              <a:rPr lang="en-US" sz="4300" dirty="0"/>
              <a:t>Patience: Provide training so that you have the knowledge to handle situations with young children </a:t>
            </a:r>
            <a:r>
              <a:rPr lang="en-US" sz="4000" dirty="0">
                <a:solidFill>
                  <a:srgbClr val="000000"/>
                </a:solidFill>
                <a:latin typeface="Times New Roman" panose="02020603050405020304" pitchFamily="18" charset="0"/>
                <a:cs typeface="Times New Roman" panose="02020603050405020304" pitchFamily="18" charset="0"/>
              </a:rPr>
              <a:t>3</a:t>
            </a:r>
          </a:p>
          <a:p>
            <a:pPr marL="0" indent="0">
              <a:buNone/>
            </a:pPr>
            <a:r>
              <a:rPr lang="en-US" sz="4300" dirty="0"/>
              <a:t>Kindness: Make you feel special in every way possible </a:t>
            </a:r>
            <a:r>
              <a:rPr lang="en-US" sz="4000" dirty="0">
                <a:solidFill>
                  <a:srgbClr val="000000"/>
                </a:solidFill>
                <a:latin typeface="Times New Roman" panose="02020603050405020304" pitchFamily="18" charset="0"/>
                <a:cs typeface="Times New Roman" panose="02020603050405020304" pitchFamily="18" charset="0"/>
              </a:rPr>
              <a:t>4</a:t>
            </a:r>
          </a:p>
          <a:p>
            <a:pPr marL="0" indent="0">
              <a:buNone/>
            </a:pPr>
            <a:r>
              <a:rPr lang="en-US" sz="4300" dirty="0"/>
              <a:t>Goodness: “Respect you and your children.” </a:t>
            </a:r>
            <a:r>
              <a:rPr lang="en-US" sz="4000" dirty="0">
                <a:solidFill>
                  <a:srgbClr val="000000"/>
                </a:solidFill>
                <a:latin typeface="Times New Roman" panose="02020603050405020304" pitchFamily="18" charset="0"/>
                <a:cs typeface="Times New Roman" panose="02020603050405020304" pitchFamily="18" charset="0"/>
              </a:rPr>
              <a:t>5</a:t>
            </a:r>
          </a:p>
          <a:p>
            <a:pPr marL="0" indent="0">
              <a:buNone/>
            </a:pPr>
            <a:r>
              <a:rPr lang="en-US" sz="4300" dirty="0"/>
              <a:t>Faithfulness: Stay faithful in our teaching of the Word of God</a:t>
            </a:r>
          </a:p>
          <a:p>
            <a:pPr marL="0" indent="0">
              <a:buNone/>
            </a:pPr>
            <a:r>
              <a:rPr lang="en-US" sz="4300" dirty="0"/>
              <a:t>Gentleness: Help you be gentle with yourself as well, with all that you are trying to balance in your personal life with helping at church as well</a:t>
            </a:r>
          </a:p>
          <a:p>
            <a:pPr marL="0" indent="0">
              <a:buNone/>
            </a:pPr>
            <a:r>
              <a:rPr lang="en-US" sz="4300" dirty="0"/>
              <a:t>Self Control: Help </a:t>
            </a:r>
            <a:r>
              <a:rPr lang="en-US" sz="4300"/>
              <a:t>build self-control </a:t>
            </a:r>
            <a:r>
              <a:rPr lang="en-US" sz="4300" dirty="0"/>
              <a:t>by providing every support item you may need to share your gifts</a:t>
            </a:r>
          </a:p>
          <a:p>
            <a:pPr marL="0" indent="0">
              <a:buNone/>
            </a:pPr>
            <a:r>
              <a:rPr lang="en-US" sz="4000" dirty="0">
                <a:solidFill>
                  <a:srgbClr val="000000"/>
                </a:solidFill>
                <a:latin typeface="Times New Roman" panose="02020603050405020304" pitchFamily="18" charset="0"/>
                <a:cs typeface="Times New Roman" panose="02020603050405020304" pitchFamily="18" charset="0"/>
              </a:rPr>
              <a:t>1) Lee Cockrell, Creating Magic: 10 Common Sense  Leadership Strategies from a Life at Disney, (NY: Penguin Random House, 2008), Chapter 2.                                                                                                                 2) Ibid.                                                                                                                                                                                                                                                                                                                                                   3) Ibid.                                                                                                                                                                                                                                                                                                                                                    4) Ibid.                                                                                                                                                                                                                                                                                                                                                  5) Ibid.</a:t>
            </a:r>
          </a:p>
          <a:p>
            <a:pPr marL="0" indent="0">
              <a:buNone/>
            </a:pPr>
            <a:endParaRPr lang="en-US" sz="4000" dirty="0">
              <a:solidFill>
                <a:srgbClr val="000000"/>
              </a:solidFill>
              <a:latin typeface="Times New Roman" panose="02020603050405020304" pitchFamily="18" charset="0"/>
              <a:cs typeface="Times New Roman" panose="02020603050405020304" pitchFamily="18" charset="0"/>
            </a:endParaRPr>
          </a:p>
          <a:p>
            <a:pPr marL="0" indent="0">
              <a:buNone/>
            </a:pPr>
            <a:endParaRPr lang="en-US" sz="2500" dirty="0"/>
          </a:p>
          <a:p>
            <a:pPr marL="0" indent="0">
              <a:buNone/>
            </a:pPr>
            <a:endParaRPr lang="en-US" sz="2500" dirty="0"/>
          </a:p>
          <a:p>
            <a:pPr marL="0" indent="0">
              <a:buNone/>
            </a:pPr>
            <a:endParaRPr lang="en-US" sz="2500" dirty="0"/>
          </a:p>
          <a:p>
            <a:pPr marL="0" indent="0">
              <a:buNone/>
            </a:pPr>
            <a:endParaRPr lang="en-US" dirty="0">
              <a:solidFill>
                <a:srgbClr val="FF0000"/>
              </a:solidFill>
            </a:endParaRPr>
          </a:p>
          <a:p>
            <a:pPr marL="0" indent="0">
              <a:buNone/>
            </a:pPr>
            <a:endParaRPr lang="en-US" dirty="0">
              <a:solidFill>
                <a:srgbClr val="FF0000"/>
              </a:solidFill>
            </a:endParaRPr>
          </a:p>
          <a:p>
            <a:pPr marL="0" indent="0">
              <a:buNone/>
            </a:pPr>
            <a:endParaRPr lang="en-US" dirty="0">
              <a:solidFill>
                <a:srgbClr val="FF0000"/>
              </a:solidFill>
            </a:endParaRPr>
          </a:p>
          <a:p>
            <a:pPr marL="0" indent="0">
              <a:buNone/>
            </a:pPr>
            <a:endParaRPr lang="en-US" dirty="0">
              <a:solidFill>
                <a:srgbClr val="FF0000"/>
              </a:solidFill>
            </a:endParaRPr>
          </a:p>
          <a:p>
            <a:pPr marL="0" indent="0">
              <a:buNone/>
            </a:pPr>
            <a:endParaRPr lang="en-US" dirty="0">
              <a:solidFill>
                <a:srgbClr val="FF0000"/>
              </a:solidFill>
            </a:endParaRPr>
          </a:p>
          <a:p>
            <a:pPr marL="0" indent="0">
              <a:buNone/>
            </a:pPr>
            <a:endParaRPr lang="en-US" dirty="0">
              <a:solidFill>
                <a:srgbClr val="FF0000"/>
              </a:solidFill>
            </a:endParaRPr>
          </a:p>
          <a:p>
            <a:pPr marL="0" indent="0">
              <a:buNone/>
            </a:pPr>
            <a:endParaRPr lang="en-US" dirty="0">
              <a:solidFill>
                <a:srgbClr val="FF0000"/>
              </a:solidFill>
            </a:endParaRPr>
          </a:p>
          <a:p>
            <a:pPr marL="0" indent="0">
              <a:buNone/>
            </a:pPr>
            <a:endParaRPr lang="en-US" dirty="0">
              <a:solidFill>
                <a:srgbClr val="FF0000"/>
              </a:solidFill>
            </a:endParaRPr>
          </a:p>
          <a:p>
            <a:endParaRPr lang="en-US" dirty="0"/>
          </a:p>
        </p:txBody>
      </p:sp>
    </p:spTree>
    <p:extLst>
      <p:ext uri="{BB962C8B-B14F-4D97-AF65-F5344CB8AC3E}">
        <p14:creationId xmlns:p14="http://schemas.microsoft.com/office/powerpoint/2010/main" val="1356677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person and a child playing a piano&#10;&#10;AI-generated content may be incorrect.">
            <a:extLst>
              <a:ext uri="{FF2B5EF4-FFF2-40B4-BE49-F238E27FC236}">
                <a16:creationId xmlns:a16="http://schemas.microsoft.com/office/drawing/2014/main" id="{B5923576-5AAA-4893-E53A-1FE8C6B026BD}"/>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60086" y="2712437"/>
            <a:ext cx="2113584" cy="3179317"/>
          </a:xfrm>
        </p:spPr>
      </p:pic>
      <p:sp>
        <p:nvSpPr>
          <p:cNvPr id="5" name="Title 4">
            <a:extLst>
              <a:ext uri="{FF2B5EF4-FFF2-40B4-BE49-F238E27FC236}">
                <a16:creationId xmlns:a16="http://schemas.microsoft.com/office/drawing/2014/main" id="{1B3D66D4-F010-4ED3-B75F-80F1A02671CE}"/>
              </a:ext>
            </a:extLst>
          </p:cNvPr>
          <p:cNvSpPr>
            <a:spLocks noGrp="1"/>
          </p:cNvSpPr>
          <p:nvPr>
            <p:ph type="title"/>
          </p:nvPr>
        </p:nvSpPr>
        <p:spPr>
          <a:xfrm>
            <a:off x="3712613" y="705678"/>
            <a:ext cx="4046953" cy="5186076"/>
          </a:xfrm>
        </p:spPr>
        <p:txBody>
          <a:bodyPr>
            <a:noAutofit/>
          </a:bodyPr>
          <a:lstStyle/>
          <a:p>
            <a:pPr algn="ctr"/>
            <a:r>
              <a:rPr lang="en-US" sz="2000" dirty="0"/>
              <a:t>Singing, dancing, playing with puppets, drawing, learning about the fruits of the Spirit at such a young age, will bring the children closer to an understanding of a powerful, loving God, through which his Son, Jesus, not only died for us, but continues to share the fruits of the Spirit with us!</a:t>
            </a:r>
            <a:br>
              <a:rPr lang="en-US" sz="2000" dirty="0"/>
            </a:br>
            <a:br>
              <a:rPr lang="en-US" sz="2000" dirty="0"/>
            </a:br>
            <a:r>
              <a:rPr lang="en-US" sz="2000" dirty="0"/>
              <a:t>Join the team and let us show you, as volunteers and staff, how much God loves you and your commitment to help these children grow~</a:t>
            </a:r>
            <a:br>
              <a:rPr lang="en-US" sz="2800" dirty="0"/>
            </a:br>
            <a:endParaRPr lang="en-US" sz="2800" dirty="0"/>
          </a:p>
        </p:txBody>
      </p:sp>
      <p:pic>
        <p:nvPicPr>
          <p:cNvPr id="18" name="Picture 17" descr="A baby holding a heart&#10;&#10;AI-generated content may be incorrect.">
            <a:extLst>
              <a:ext uri="{FF2B5EF4-FFF2-40B4-BE49-F238E27FC236}">
                <a16:creationId xmlns:a16="http://schemas.microsoft.com/office/drawing/2014/main" id="{8793A5D1-1523-C53C-8556-4AAAD07D6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4204" y="705678"/>
            <a:ext cx="2305349" cy="1834241"/>
          </a:xfrm>
          <a:prstGeom prst="rect">
            <a:avLst/>
          </a:prstGeom>
        </p:spPr>
      </p:pic>
      <p:sp>
        <p:nvSpPr>
          <p:cNvPr id="20" name="Title 4">
            <a:extLst>
              <a:ext uri="{FF2B5EF4-FFF2-40B4-BE49-F238E27FC236}">
                <a16:creationId xmlns:a16="http://schemas.microsoft.com/office/drawing/2014/main" id="{F7BDBC13-B430-C625-ED7B-D05B658E7E14}"/>
              </a:ext>
            </a:extLst>
          </p:cNvPr>
          <p:cNvSpPr txBox="1">
            <a:spLocks/>
          </p:cNvSpPr>
          <p:nvPr/>
        </p:nvSpPr>
        <p:spPr>
          <a:xfrm>
            <a:off x="7855449" y="2419881"/>
            <a:ext cx="4046953" cy="3471873"/>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a:lstStyle>
          <a:p>
            <a:pPr algn="ctr"/>
            <a:r>
              <a:rPr lang="en-US" sz="1800" dirty="0"/>
              <a:t>Special luncheon for all staff and volunteers will be held this Sunday, January 3rd at 12pm, after church service in your honor! Please come join us and meet some new wonderful friends!</a:t>
            </a:r>
          </a:p>
          <a:p>
            <a:pPr algn="ctr"/>
            <a:endParaRPr lang="en-US" sz="1800" dirty="0"/>
          </a:p>
          <a:p>
            <a:pPr algn="ctr"/>
            <a:r>
              <a:rPr lang="en-US" sz="1800" dirty="0"/>
              <a:t>SAVE THE DATE!</a:t>
            </a:r>
          </a:p>
          <a:p>
            <a:pPr algn="ctr"/>
            <a:endParaRPr lang="en-US" sz="1800" dirty="0"/>
          </a:p>
          <a:p>
            <a:pPr algn="ctr"/>
            <a:r>
              <a:rPr lang="en-US" sz="1800" dirty="0"/>
              <a:t>Blessings,</a:t>
            </a:r>
          </a:p>
          <a:p>
            <a:pPr algn="ctr"/>
            <a:r>
              <a:rPr lang="en-US" sz="1800" dirty="0"/>
              <a:t>Nancy Holden</a:t>
            </a:r>
          </a:p>
          <a:p>
            <a:pPr algn="ctr"/>
            <a:endParaRPr lang="en-US" sz="2700" dirty="0"/>
          </a:p>
        </p:txBody>
      </p:sp>
      <p:pic>
        <p:nvPicPr>
          <p:cNvPr id="26" name="Picture 25" descr="Women enjoying coffee at outdoor café">
            <a:extLst>
              <a:ext uri="{FF2B5EF4-FFF2-40B4-BE49-F238E27FC236}">
                <a16:creationId xmlns:a16="http://schemas.microsoft.com/office/drawing/2014/main" id="{1E9DF3B8-816B-B6A5-749B-911A7DDE45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09642" y="705678"/>
            <a:ext cx="2253256" cy="1502542"/>
          </a:xfrm>
          <a:prstGeom prst="rect">
            <a:avLst/>
          </a:prstGeom>
        </p:spPr>
      </p:pic>
    </p:spTree>
    <p:extLst>
      <p:ext uri="{BB962C8B-B14F-4D97-AF65-F5344CB8AC3E}">
        <p14:creationId xmlns:p14="http://schemas.microsoft.com/office/powerpoint/2010/main" val="3145898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896587" y="1011381"/>
            <a:ext cx="10842171" cy="5675273"/>
          </a:xfrm>
        </p:spPr>
        <p:txBody>
          <a:bodyPr>
            <a:normAutofit/>
          </a:bodyPr>
          <a:lstStyle/>
          <a:p>
            <a:pPr marL="0" indent="0">
              <a:buNone/>
            </a:pPr>
            <a:endParaRPr lang="en-US" dirty="0"/>
          </a:p>
          <a:p>
            <a:pPr marL="0" indent="0">
              <a:buNone/>
            </a:pPr>
            <a:endParaRPr lang="en-US" dirty="0"/>
          </a:p>
          <a:p>
            <a:endParaRPr lang="en-US" dirty="0"/>
          </a:p>
          <a:p>
            <a:endParaRPr lang="en-US" dirty="0"/>
          </a:p>
        </p:txBody>
      </p:sp>
      <p:sp>
        <p:nvSpPr>
          <p:cNvPr id="2" name="TextBox 1">
            <a:extLst>
              <a:ext uri="{FF2B5EF4-FFF2-40B4-BE49-F238E27FC236}">
                <a16:creationId xmlns:a16="http://schemas.microsoft.com/office/drawing/2014/main" id="{ECBD6FEC-54C7-43C4-BB10-5148D43807BB}"/>
              </a:ext>
            </a:extLst>
          </p:cNvPr>
          <p:cNvSpPr txBox="1"/>
          <p:nvPr/>
        </p:nvSpPr>
        <p:spPr>
          <a:xfrm>
            <a:off x="1878884" y="245769"/>
            <a:ext cx="8877575" cy="6063198"/>
          </a:xfrm>
          <a:prstGeom prst="rect">
            <a:avLst/>
          </a:prstGeom>
          <a:noFill/>
        </p:spPr>
        <p:txBody>
          <a:bodyPr wrap="square" rtlCol="0">
            <a:spAutoFit/>
          </a:bodyPr>
          <a:lstStyle/>
          <a:p>
            <a:pPr algn="ctr"/>
            <a:r>
              <a:rPr lang="en-US" sz="2800" dirty="0">
                <a:solidFill>
                  <a:schemeClr val="tx2"/>
                </a:solidFill>
              </a:rPr>
              <a:t>Additional Resources </a:t>
            </a:r>
          </a:p>
          <a:p>
            <a:pPr algn="ctr"/>
            <a:r>
              <a:rPr lang="en-US" sz="2800" dirty="0">
                <a:solidFill>
                  <a:schemeClr val="tx2"/>
                </a:solidFill>
              </a:rPr>
              <a:t>Three Recommended Books</a:t>
            </a:r>
          </a:p>
          <a:p>
            <a:pPr algn="ctr"/>
            <a:endParaRPr lang="en-US" sz="2400" dirty="0">
              <a:solidFill>
                <a:schemeClr val="tx2"/>
              </a:solidFill>
            </a:endParaRPr>
          </a:p>
          <a:p>
            <a:pPr algn="ctr"/>
            <a:r>
              <a:rPr lang="en-US" sz="1600" dirty="0">
                <a:solidFill>
                  <a:schemeClr val="tx2"/>
                </a:solidFill>
              </a:rPr>
              <a:t>Brown, Carolyn C. Raising Children to Love Their Neighbors: Practical Resources for </a:t>
            </a:r>
          </a:p>
          <a:p>
            <a:pPr algn="ctr"/>
            <a:r>
              <a:rPr lang="en-US" sz="1600" dirty="0">
                <a:solidFill>
                  <a:schemeClr val="tx2"/>
                </a:solidFill>
              </a:rPr>
              <a:t>          Congregations. Nashville: Abingdon Press, 2008.</a:t>
            </a:r>
          </a:p>
          <a:p>
            <a:pPr algn="ctr"/>
            <a:endParaRPr lang="en-US" sz="1600" dirty="0">
              <a:solidFill>
                <a:schemeClr val="tx2"/>
              </a:solidFill>
            </a:endParaRPr>
          </a:p>
          <a:p>
            <a:pPr algn="ctr"/>
            <a:endParaRPr lang="en-US" sz="1600" dirty="0">
              <a:solidFill>
                <a:schemeClr val="tx2"/>
              </a:solidFill>
            </a:endParaRPr>
          </a:p>
          <a:p>
            <a:pPr algn="ctr"/>
            <a:r>
              <a:rPr lang="en-US" sz="1600" dirty="0">
                <a:solidFill>
                  <a:schemeClr val="tx2"/>
                </a:solidFill>
              </a:rPr>
              <a:t>Halverson, Delia Touchton. Children’s Activities for the Christian Year. Nashville: Abingdon Press, 2004.</a:t>
            </a:r>
          </a:p>
          <a:p>
            <a:pPr algn="ctr"/>
            <a:endParaRPr lang="en-US" sz="1600" dirty="0">
              <a:solidFill>
                <a:schemeClr val="tx2"/>
              </a:solidFill>
            </a:endParaRPr>
          </a:p>
          <a:p>
            <a:pPr algn="ctr"/>
            <a:endParaRPr lang="en-US" sz="1600" dirty="0">
              <a:solidFill>
                <a:schemeClr val="tx2"/>
              </a:solidFill>
            </a:endParaRPr>
          </a:p>
          <a:p>
            <a:pPr algn="ctr"/>
            <a:r>
              <a:rPr lang="en-US" sz="1600" dirty="0">
                <a:solidFill>
                  <a:schemeClr val="tx2"/>
                </a:solidFill>
              </a:rPr>
              <a:t>Mears, Henrietta C. Sunday School Changes Everything. Carol Stream, Ill: Tyndale House Publishers, Inc., 2016.</a:t>
            </a:r>
          </a:p>
          <a:p>
            <a:pPr algn="ctr"/>
            <a:endParaRPr lang="en-US" sz="1600" dirty="0">
              <a:solidFill>
                <a:schemeClr val="tx2"/>
              </a:solidFill>
            </a:endParaRPr>
          </a:p>
          <a:p>
            <a:pPr algn="ctr"/>
            <a:endParaRPr lang="en-US" sz="1200" dirty="0">
              <a:solidFill>
                <a:schemeClr val="tx2"/>
              </a:solidFill>
            </a:endParaRPr>
          </a:p>
          <a:p>
            <a:pPr algn="ctr"/>
            <a:r>
              <a:rPr lang="en-US" sz="2800" dirty="0">
                <a:solidFill>
                  <a:schemeClr val="tx2"/>
                </a:solidFill>
              </a:rPr>
              <a:t> Three Websites</a:t>
            </a:r>
          </a:p>
          <a:p>
            <a:pPr algn="ctr"/>
            <a:endParaRPr lang="en-US" sz="1200" dirty="0">
              <a:solidFill>
                <a:srgbClr val="000000"/>
              </a:solidFill>
              <a:cs typeface="Times New Roman" panose="02020603050405020304" pitchFamily="18" charset="0"/>
            </a:endParaRPr>
          </a:p>
          <a:p>
            <a:pPr algn="ctr"/>
            <a:r>
              <a:rPr lang="en-US" sz="1600" u="sng" dirty="0">
                <a:solidFill>
                  <a:srgbClr val="000000"/>
                </a:solidFill>
                <a:cs typeface="Times New Roman" panose="02020603050405020304" pitchFamily="18" charset="0"/>
                <a:hlinkClick r:id="rId2">
                  <a:extLst>
                    <a:ext uri="{A12FA001-AC4F-418D-AE19-62706E023703}">
                      <ahyp:hlinkClr xmlns:ahyp="http://schemas.microsoft.com/office/drawing/2018/hyperlinkcolor" val="tx"/>
                    </a:ext>
                  </a:extLst>
                </a:hlinkClick>
              </a:rPr>
              <a:t>https://truewaykids.com/</a:t>
            </a:r>
            <a:endParaRPr lang="en-US" sz="1600" u="sng" dirty="0">
              <a:solidFill>
                <a:srgbClr val="000000"/>
              </a:solidFill>
              <a:cs typeface="Times New Roman" panose="02020603050405020304" pitchFamily="18" charset="0"/>
            </a:endParaRPr>
          </a:p>
          <a:p>
            <a:pPr algn="ctr"/>
            <a:endParaRPr lang="en-US" sz="1600" u="sng" dirty="0">
              <a:solidFill>
                <a:srgbClr val="000000"/>
              </a:solidFill>
              <a:cs typeface="Times New Roman" panose="02020603050405020304" pitchFamily="18" charset="0"/>
            </a:endParaRPr>
          </a:p>
          <a:p>
            <a:pPr algn="ctr"/>
            <a:r>
              <a:rPr lang="en-US" sz="1600" u="sng" dirty="0">
                <a:solidFill>
                  <a:srgbClr val="000000"/>
                </a:solidFill>
                <a:cs typeface="Times New Roman" panose="02020603050405020304" pitchFamily="18" charset="0"/>
                <a:hlinkClick r:id="rId3">
                  <a:extLst>
                    <a:ext uri="{A12FA001-AC4F-418D-AE19-62706E023703}">
                      <ahyp:hlinkClr xmlns:ahyp="http://schemas.microsoft.com/office/drawing/2018/hyperlinkcolor" val="tx"/>
                    </a:ext>
                  </a:extLst>
                </a:hlinkClick>
              </a:rPr>
              <a:t>https://sermons4kids.com/</a:t>
            </a:r>
            <a:endParaRPr lang="en-US" sz="1600" u="sng" dirty="0">
              <a:solidFill>
                <a:srgbClr val="000000"/>
              </a:solidFill>
              <a:cs typeface="Times New Roman" panose="02020603050405020304" pitchFamily="18" charset="0"/>
            </a:endParaRPr>
          </a:p>
          <a:p>
            <a:pPr algn="ctr"/>
            <a:endParaRPr lang="en-US" sz="1600" u="sng" dirty="0">
              <a:solidFill>
                <a:srgbClr val="000000"/>
              </a:solidFill>
              <a:cs typeface="Times New Roman" panose="02020603050405020304" pitchFamily="18" charset="0"/>
            </a:endParaRPr>
          </a:p>
          <a:p>
            <a:pPr algn="ctr"/>
            <a:r>
              <a:rPr lang="en-US" sz="1600" u="sng" dirty="0">
                <a:solidFill>
                  <a:srgbClr val="000000"/>
                </a:solidFill>
                <a:cs typeface="Times New Roman" panose="02020603050405020304" pitchFamily="18" charset="0"/>
              </a:rPr>
              <a:t>https://www.borntowin.net/</a:t>
            </a:r>
          </a:p>
        </p:txBody>
      </p:sp>
    </p:spTree>
    <p:extLst>
      <p:ext uri="{BB962C8B-B14F-4D97-AF65-F5344CB8AC3E}">
        <p14:creationId xmlns:p14="http://schemas.microsoft.com/office/powerpoint/2010/main" val="923728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4D365-7569-2F2D-B015-A3A11BFD3FD8}"/>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A7DFCD5-9865-40D8-8CA9-517F829AFCCA}"/>
              </a:ext>
            </a:extLst>
          </p:cNvPr>
          <p:cNvSpPr>
            <a:spLocks noGrp="1"/>
          </p:cNvSpPr>
          <p:nvPr>
            <p:ph sz="half" idx="1"/>
          </p:nvPr>
        </p:nvSpPr>
        <p:spPr>
          <a:xfrm>
            <a:off x="896587" y="1288380"/>
            <a:ext cx="10842171" cy="2785367"/>
          </a:xfrm>
        </p:spPr>
        <p:txBody>
          <a:bodyPr>
            <a:normAutofit/>
          </a:bodyPr>
          <a:lstStyle/>
          <a:p>
            <a:pPr marL="0" indent="0">
              <a:buNone/>
            </a:pPr>
            <a:r>
              <a:rPr lang="en-US" sz="2000" dirty="0">
                <a:solidFill>
                  <a:srgbClr val="000000"/>
                </a:solidFill>
                <a:latin typeface="Times New Roman" panose="02020603050405020304" pitchFamily="18" charset="0"/>
                <a:cs typeface="Times New Roman" panose="02020603050405020304" pitchFamily="18" charset="0"/>
              </a:rPr>
              <a:t>Cockrell, Lee. </a:t>
            </a:r>
            <a:r>
              <a:rPr lang="en-US" sz="2000" i="1" dirty="0">
                <a:solidFill>
                  <a:srgbClr val="000000"/>
                </a:solidFill>
                <a:latin typeface="Times New Roman" panose="02020603050405020304" pitchFamily="18" charset="0"/>
                <a:cs typeface="Times New Roman" panose="02020603050405020304" pitchFamily="18" charset="0"/>
              </a:rPr>
              <a:t>Creating Magic: 10 Common Sense  Leadership Strategies from a Life at Disney</a:t>
            </a:r>
            <a:r>
              <a:rPr lang="en-US" sz="2000" dirty="0">
                <a:solidFill>
                  <a:srgbClr val="000000"/>
                </a:solidFill>
                <a:latin typeface="Times New Roman" panose="02020603050405020304" pitchFamily="18" charset="0"/>
                <a:cs typeface="Times New Roman" panose="02020603050405020304" pitchFamily="18" charset="0"/>
              </a:rPr>
              <a:t>. NY: Penguin Random House, 2008. </a:t>
            </a:r>
          </a:p>
          <a:p>
            <a:pPr marL="0" indent="0">
              <a:buNone/>
            </a:pPr>
            <a:r>
              <a:rPr lang="en-US" sz="2000" dirty="0">
                <a:solidFill>
                  <a:srgbClr val="000000"/>
                </a:solidFill>
                <a:latin typeface="Times New Roman" panose="02020603050405020304" pitchFamily="18" charset="0"/>
                <a:cs typeface="Times New Roman" panose="02020603050405020304" pitchFamily="18" charset="0"/>
              </a:rPr>
              <a:t>Idol, Derek. “Married to a Model” (video). https://canvas.liberty.edu/courses/754577/pages/watch-married-to-a-model?module_item_id=82508196.</a:t>
            </a:r>
          </a:p>
          <a:p>
            <a:pPr marL="0" indent="0">
              <a:buNone/>
            </a:pPr>
            <a:r>
              <a:rPr lang="en-US" sz="2000" dirty="0">
                <a:solidFill>
                  <a:srgbClr val="000000"/>
                </a:solidFill>
                <a:latin typeface="Times New Roman" panose="02020603050405020304" pitchFamily="18" charset="0"/>
                <a:cs typeface="Times New Roman" panose="02020603050405020304" pitchFamily="18" charset="0"/>
              </a:rPr>
              <a:t>Joiner, Reggie and Kristen Ivy</a:t>
            </a:r>
            <a:r>
              <a:rPr lang="en-US" sz="2000" i="1" dirty="0">
                <a:solidFill>
                  <a:srgbClr val="000000"/>
                </a:solidFill>
                <a:latin typeface="Times New Roman" panose="02020603050405020304" pitchFamily="18" charset="0"/>
                <a:cs typeface="Times New Roman" panose="02020603050405020304" pitchFamily="18" charset="0"/>
              </a:rPr>
              <a:t>. It’s Just a Phase So Don’t Miss It: Why Every Life Stage of a Kid Matters and at Least 13 Things Your Church Should Do About It. </a:t>
            </a:r>
            <a:r>
              <a:rPr lang="en-US" sz="2000" dirty="0">
                <a:solidFill>
                  <a:srgbClr val="000000"/>
                </a:solidFill>
                <a:latin typeface="Times New Roman" panose="02020603050405020304" pitchFamily="18" charset="0"/>
                <a:cs typeface="Times New Roman" panose="02020603050405020304" pitchFamily="18" charset="0"/>
              </a:rPr>
              <a:t>Cummings, GA: Orange Books, 2015.</a:t>
            </a:r>
          </a:p>
          <a:p>
            <a:pPr marL="0" indent="0">
              <a:buNone/>
            </a:pPr>
            <a:endParaRPr lang="en-US" sz="2000" dirty="0">
              <a:solidFill>
                <a:srgbClr val="000000"/>
              </a:solidFill>
              <a:latin typeface="Times New Roman" panose="02020603050405020304" pitchFamily="18" charset="0"/>
              <a:cs typeface="Times New Roman" panose="02020603050405020304" pitchFamily="18" charset="0"/>
            </a:endParaRPr>
          </a:p>
          <a:p>
            <a:pPr marL="0" indent="0">
              <a:buNone/>
            </a:pPr>
            <a:endParaRPr lang="en-US" sz="1200" dirty="0">
              <a:solidFill>
                <a:srgbClr val="00000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66B12E3-0EDC-B6B6-6F6E-7F644C12743B}"/>
              </a:ext>
            </a:extLst>
          </p:cNvPr>
          <p:cNvSpPr txBox="1"/>
          <p:nvPr/>
        </p:nvSpPr>
        <p:spPr>
          <a:xfrm>
            <a:off x="1936199" y="382684"/>
            <a:ext cx="8319601" cy="461665"/>
          </a:xfrm>
          <a:prstGeom prst="rect">
            <a:avLst/>
          </a:prstGeom>
          <a:noFill/>
        </p:spPr>
        <p:txBody>
          <a:bodyPr wrap="square" rtlCol="0">
            <a:spAutoFit/>
          </a:bodyPr>
          <a:lstStyle/>
          <a:p>
            <a:pPr algn="ctr"/>
            <a:r>
              <a:rPr lang="en-US" sz="2400" b="1" dirty="0">
                <a:solidFill>
                  <a:schemeClr val="tx2"/>
                </a:solidFill>
              </a:rPr>
              <a:t>Bibliography</a:t>
            </a:r>
          </a:p>
        </p:txBody>
      </p:sp>
    </p:spTree>
    <p:extLst>
      <p:ext uri="{BB962C8B-B14F-4D97-AF65-F5344CB8AC3E}">
        <p14:creationId xmlns:p14="http://schemas.microsoft.com/office/powerpoint/2010/main" val="221757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9D637-8A8F-8300-EA03-47020B3798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21BDC6-6B32-8236-76CA-A7DD636814BD}"/>
              </a:ext>
            </a:extLst>
          </p:cNvPr>
          <p:cNvSpPr>
            <a:spLocks noGrp="1"/>
          </p:cNvSpPr>
          <p:nvPr>
            <p:ph type="title"/>
          </p:nvPr>
        </p:nvSpPr>
        <p:spPr>
          <a:xfrm>
            <a:off x="3606399" y="220658"/>
            <a:ext cx="7688479" cy="943694"/>
          </a:xfrm>
        </p:spPr>
        <p:txBody>
          <a:bodyPr>
            <a:noAutofit/>
          </a:bodyPr>
          <a:lstStyle/>
          <a:p>
            <a:pPr algn="ctr"/>
            <a:r>
              <a:rPr lang="en-US" sz="3200" dirty="0"/>
              <a:t>Gifts Inside of Me!</a:t>
            </a:r>
            <a:br>
              <a:rPr lang="en-US" sz="3200" dirty="0"/>
            </a:br>
            <a:r>
              <a:rPr lang="en-US" sz="3200" dirty="0"/>
              <a:t>Introduction</a:t>
            </a:r>
          </a:p>
        </p:txBody>
      </p:sp>
      <p:sp>
        <p:nvSpPr>
          <p:cNvPr id="3" name="Text Placeholder 2">
            <a:extLst>
              <a:ext uri="{FF2B5EF4-FFF2-40B4-BE49-F238E27FC236}">
                <a16:creationId xmlns:a16="http://schemas.microsoft.com/office/drawing/2014/main" id="{19A68DD5-9795-7F88-619C-1FAB217B395E}"/>
              </a:ext>
            </a:extLst>
          </p:cNvPr>
          <p:cNvSpPr>
            <a:spLocks noGrp="1"/>
          </p:cNvSpPr>
          <p:nvPr>
            <p:ph type="body" idx="1"/>
          </p:nvPr>
        </p:nvSpPr>
        <p:spPr>
          <a:xfrm>
            <a:off x="3419061" y="1164352"/>
            <a:ext cx="8309113" cy="4529295"/>
          </a:xfrm>
        </p:spPr>
        <p:txBody>
          <a:bodyPr>
            <a:normAutofit/>
          </a:bodyPr>
          <a:lstStyle/>
          <a:p>
            <a:r>
              <a:rPr lang="en-US" sz="1700" dirty="0"/>
              <a:t>     </a:t>
            </a:r>
            <a:r>
              <a:rPr lang="en-US" sz="1500" dirty="0"/>
              <a:t>Thank you so much for being part of our Sunday School Training for young children. We appreciate that you will be part of this amazing experience, and we look forward to co-creating fun songs and lessons with all of you to glorify God. </a:t>
            </a:r>
          </a:p>
          <a:p>
            <a:endParaRPr lang="en-US" sz="1500" dirty="0"/>
          </a:p>
          <a:p>
            <a:r>
              <a:rPr lang="en-US" sz="1500" dirty="0"/>
              <a:t>     I thought it might be easier to send you this training presentation via email, so that you could have a chance to enjoy the training in the convenience of your home, as I know how busy life can get. We appreciate that you will be part of our Sunday services and are grateful for all that you do to help our children. (Please put January 3</a:t>
            </a:r>
            <a:r>
              <a:rPr lang="en-US" sz="1500" baseline="30000" dirty="0"/>
              <a:t>rd</a:t>
            </a:r>
            <a:r>
              <a:rPr lang="en-US" sz="1500" dirty="0"/>
              <a:t> at 12pm in your calendar to join us for our special staff and volunteer luncheon in your honor!)</a:t>
            </a:r>
          </a:p>
          <a:p>
            <a:r>
              <a:rPr lang="en-US" sz="1500" dirty="0"/>
              <a:t> </a:t>
            </a:r>
          </a:p>
          <a:p>
            <a:r>
              <a:rPr lang="en-US" sz="1500" dirty="0"/>
              <a:t>     I hope that after you read through the training and view the songs, that you may have some ideas on areas that you would like to be part of. Perhaps you enjoy playing the ukulele? Piano or Violin? Sing, write poetry or songs? Maybe you enjoy creating art projects? We would like to include your own personal talents and passions with the lessons for the children, so please jot down a few notes after reading this on the form provided, and when we have our staff/volunteer lunch next week, we can add your ideas to the lessons! </a:t>
            </a:r>
          </a:p>
          <a:p>
            <a:endParaRPr lang="en-US" sz="1700" dirty="0"/>
          </a:p>
          <a:p>
            <a:endParaRPr lang="en-US" sz="1700" dirty="0"/>
          </a:p>
        </p:txBody>
      </p:sp>
    </p:spTree>
    <p:extLst>
      <p:ext uri="{BB962C8B-B14F-4D97-AF65-F5344CB8AC3E}">
        <p14:creationId xmlns:p14="http://schemas.microsoft.com/office/powerpoint/2010/main" val="1385910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141" y="182376"/>
            <a:ext cx="2822114" cy="943694"/>
          </a:xfrm>
        </p:spPr>
        <p:txBody>
          <a:bodyPr>
            <a:noAutofit/>
          </a:bodyPr>
          <a:lstStyle/>
          <a:p>
            <a:pPr algn="ctr"/>
            <a:r>
              <a:rPr lang="en-US" sz="3200" dirty="0"/>
              <a:t>Introduction </a:t>
            </a:r>
            <a:r>
              <a:rPr lang="en-US" sz="2400" dirty="0"/>
              <a:t>(continued)</a:t>
            </a:r>
          </a:p>
        </p:txBody>
      </p:sp>
      <p:sp>
        <p:nvSpPr>
          <p:cNvPr id="3" name="Text Placeholder 2"/>
          <p:cNvSpPr>
            <a:spLocks noGrp="1"/>
          </p:cNvSpPr>
          <p:nvPr>
            <p:ph type="body" idx="1"/>
          </p:nvPr>
        </p:nvSpPr>
        <p:spPr>
          <a:xfrm>
            <a:off x="3061253" y="192315"/>
            <a:ext cx="8891606" cy="5969946"/>
          </a:xfrm>
        </p:spPr>
        <p:txBody>
          <a:bodyPr>
            <a:noAutofit/>
          </a:bodyPr>
          <a:lstStyle/>
          <a:p>
            <a:r>
              <a:rPr lang="en-US" sz="1400" dirty="0"/>
              <a:t>     The Sunday School Model of Christian Ministry for young children ages three to five, provides imaginary games, puppet play, age-appropriate activities and songs, that help children learn about Jesus and his teachings on the fruits of the Spirit, which will build character and spiritual growth. </a:t>
            </a:r>
          </a:p>
          <a:p>
            <a:endParaRPr lang="en-US" sz="1400" dirty="0"/>
          </a:p>
          <a:p>
            <a:r>
              <a:rPr lang="en-US" sz="1400" dirty="0"/>
              <a:t>     “Gifts Inside of ME” is a very special song and activity book that we will use as our template to help young children in our Sunday School Model. This will serve as an  introduction to the stories of the Bible, as we sing and learn about the fruits of the Spirit. Children will learn that “God created them,” (Genesis 1:27) and then sent his Son, Jesus, (John 3:16,) to teach us about the special gifts inside of our hearts (fruits of the Spirit), such as love peace, patience, kindness, goodness, faithfulness, gentleness and self-control. (Galatians 5:22-23, New King James Version)</a:t>
            </a:r>
          </a:p>
          <a:p>
            <a:endParaRPr lang="en-US" sz="1400" dirty="0"/>
          </a:p>
          <a:p>
            <a:r>
              <a:rPr lang="en-US" sz="1400" dirty="0"/>
              <a:t>     These virtues are shown in the books of the Bible and will be used starting January 1</a:t>
            </a:r>
            <a:r>
              <a:rPr lang="en-US" sz="1400" baseline="30000" dirty="0"/>
              <a:t>st</a:t>
            </a:r>
            <a:r>
              <a:rPr lang="en-US" sz="1400" dirty="0"/>
              <a:t> at Sunday School during both services, to help guide young children through music and fun activities, so they can better understand God’s beautiful “Love Story”. We will study one fruit of the Spirit each month, one verse per week, learn songs for each gift and have a fun activity! </a:t>
            </a:r>
          </a:p>
          <a:p>
            <a:endParaRPr lang="en-US" sz="1400" dirty="0"/>
          </a:p>
          <a:p>
            <a:r>
              <a:rPr lang="en-US" sz="1400" dirty="0"/>
              <a:t>     Example: Week 1: Love – Sing the song “Gifts Inside of ME”, teach about God’s love for us through his son Jesus, (John 3:16), to teach us about love, then do an activity about love. </a:t>
            </a:r>
          </a:p>
          <a:p>
            <a:endParaRPr lang="en-US" sz="1400" dirty="0"/>
          </a:p>
          <a:p>
            <a:r>
              <a:rPr lang="en-US" sz="1400" dirty="0"/>
              <a:t>     Let’s review the lessons together, and I look forward to your input on how we can make January the best month ever for learning about God and his Son Jesus, along with the Holy Spirit, in an age-appropriate way for three- to five-year-old children. </a:t>
            </a:r>
          </a:p>
          <a:p>
            <a:endParaRPr lang="en-US" sz="1400" dirty="0"/>
          </a:p>
          <a:p>
            <a:pPr algn="ctr"/>
            <a:r>
              <a:rPr lang="en-US" sz="1400" dirty="0"/>
              <a:t>Written with love, </a:t>
            </a:r>
          </a:p>
          <a:p>
            <a:pPr algn="ctr"/>
            <a:r>
              <a:rPr lang="en-US" sz="1400" dirty="0"/>
              <a:t>Nancy Holden </a:t>
            </a:r>
          </a:p>
        </p:txBody>
      </p:sp>
    </p:spTree>
    <p:extLst>
      <p:ext uri="{BB962C8B-B14F-4D97-AF65-F5344CB8AC3E}">
        <p14:creationId xmlns:p14="http://schemas.microsoft.com/office/powerpoint/2010/main" val="180574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00EAB-CF4E-E8D6-450C-7BD8B4EF70FF}"/>
              </a:ext>
            </a:extLst>
          </p:cNvPr>
          <p:cNvSpPr>
            <a:spLocks noGrp="1"/>
          </p:cNvSpPr>
          <p:nvPr>
            <p:ph type="title"/>
          </p:nvPr>
        </p:nvSpPr>
        <p:spPr>
          <a:xfrm>
            <a:off x="2166729" y="314939"/>
            <a:ext cx="8804345" cy="652267"/>
          </a:xfrm>
        </p:spPr>
        <p:txBody>
          <a:bodyPr>
            <a:normAutofit/>
          </a:bodyPr>
          <a:lstStyle/>
          <a:p>
            <a:pPr algn="ctr"/>
            <a:r>
              <a:rPr lang="en-US" sz="3200" dirty="0"/>
              <a:t>Key Elements of Sunday School Model</a:t>
            </a:r>
          </a:p>
        </p:txBody>
      </p:sp>
      <p:sp>
        <p:nvSpPr>
          <p:cNvPr id="3" name="Content Placeholder 2">
            <a:extLst>
              <a:ext uri="{FF2B5EF4-FFF2-40B4-BE49-F238E27FC236}">
                <a16:creationId xmlns:a16="http://schemas.microsoft.com/office/drawing/2014/main" id="{12ACC734-A3A0-9591-042F-1F4F6003135E}"/>
              </a:ext>
            </a:extLst>
          </p:cNvPr>
          <p:cNvSpPr>
            <a:spLocks noGrp="1"/>
          </p:cNvSpPr>
          <p:nvPr>
            <p:ph sz="half" idx="1"/>
          </p:nvPr>
        </p:nvSpPr>
        <p:spPr>
          <a:xfrm>
            <a:off x="412376" y="1227482"/>
            <a:ext cx="5683625" cy="5414343"/>
          </a:xfrm>
        </p:spPr>
        <p:txBody>
          <a:bodyPr>
            <a:normAutofit fontScale="25000" lnSpcReduction="20000"/>
          </a:bodyPr>
          <a:lstStyle/>
          <a:p>
            <a:pPr marL="0" indent="0" algn="ctr">
              <a:buNone/>
            </a:pPr>
            <a:r>
              <a:rPr lang="en-US" sz="5600" b="1" dirty="0"/>
              <a:t>Understanding the Phase of the Young Child </a:t>
            </a:r>
          </a:p>
          <a:p>
            <a:pPr marL="0" indent="0">
              <a:buNone/>
            </a:pPr>
            <a:r>
              <a:rPr lang="en-US" sz="5600" dirty="0"/>
              <a:t>Joiner and Ivy state: “Children might have imaginary friends, become self-proclaimed princesses, pirates, or superheroes. You might walk into a room to discover it’s really a train station, a castle, an exotic island, or all three. While that’s delightful at times, the imaginary may also turn scary. Fear may set in when at any given moment a monster can show up in the hallway, a snake can be under the bed, or a dragon can walk through the living room.”</a:t>
            </a:r>
            <a:r>
              <a:rPr lang="en-US" sz="4000" dirty="0">
                <a:solidFill>
                  <a:srgbClr val="000000"/>
                </a:solidFill>
                <a:latin typeface="Times New Roman" panose="02020603050405020304" pitchFamily="18" charset="0"/>
                <a:cs typeface="Times New Roman" panose="02020603050405020304" pitchFamily="18" charset="0"/>
              </a:rPr>
              <a:t>1</a:t>
            </a:r>
          </a:p>
          <a:p>
            <a:pPr marL="0" indent="0" algn="ctr">
              <a:buNone/>
            </a:pPr>
            <a:r>
              <a:rPr lang="en-US" sz="5600" dirty="0"/>
              <a:t>Take Heart! </a:t>
            </a:r>
          </a:p>
          <a:p>
            <a:pPr marL="0" indent="0" algn="ctr">
              <a:buNone/>
            </a:pPr>
            <a:r>
              <a:rPr lang="en-US" sz="5600" dirty="0"/>
              <a:t>       One of the best things about this age is that  everything can be a game!” </a:t>
            </a:r>
            <a:r>
              <a:rPr lang="en-US" sz="4000" dirty="0">
                <a:solidFill>
                  <a:srgbClr val="000000"/>
                </a:solidFill>
                <a:latin typeface="Times New Roman" panose="02020603050405020304" pitchFamily="18" charset="0"/>
                <a:cs typeface="Times New Roman" panose="02020603050405020304" pitchFamily="18" charset="0"/>
              </a:rPr>
              <a:t>2 </a:t>
            </a:r>
          </a:p>
          <a:p>
            <a:pPr marL="0" indent="0" algn="ctr">
              <a:buNone/>
            </a:pPr>
            <a:endParaRPr lang="en-US" sz="4000" dirty="0">
              <a:solidFill>
                <a:srgbClr val="000000"/>
              </a:solidFill>
              <a:latin typeface="Times New Roman" panose="02020603050405020304" pitchFamily="18" charset="0"/>
              <a:cs typeface="Times New Roman" panose="02020603050405020304" pitchFamily="18" charset="0"/>
            </a:endParaRPr>
          </a:p>
          <a:p>
            <a:pPr marL="0" indent="0">
              <a:buNone/>
            </a:pPr>
            <a:r>
              <a:rPr lang="en-US" sz="5600" dirty="0">
                <a:latin typeface="+mj-lt"/>
                <a:cs typeface="Times New Roman" panose="02020603050405020304" pitchFamily="18" charset="0"/>
              </a:rPr>
              <a:t>Children can enjoy learning, while playing, and music along with games can be a wonderful source of play for them!</a:t>
            </a:r>
          </a:p>
          <a:p>
            <a:pPr marL="0" indent="0">
              <a:buNone/>
            </a:pPr>
            <a:r>
              <a:rPr lang="en-US" sz="4000" dirty="0">
                <a:solidFill>
                  <a:schemeClr val="tx2"/>
                </a:solidFill>
                <a:latin typeface="Times New Roman" panose="02020603050405020304" pitchFamily="18" charset="0"/>
                <a:cs typeface="Times New Roman" panose="02020603050405020304" pitchFamily="18" charset="0"/>
              </a:rPr>
              <a:t>1) Joiner, Reggie and Kristen Ivy, </a:t>
            </a:r>
            <a:r>
              <a:rPr lang="en-US" sz="4000" i="1" dirty="0">
                <a:solidFill>
                  <a:schemeClr val="tx2"/>
                </a:solidFill>
                <a:latin typeface="Times New Roman" panose="02020603050405020304" pitchFamily="18" charset="0"/>
                <a:cs typeface="Times New Roman" panose="02020603050405020304" pitchFamily="18" charset="0"/>
              </a:rPr>
              <a:t>It’s Just a Phase So Don’t Miss It: Why Every Life Stage of a Kid Matters and at Least 13 Things Your Church Should Do About It</a:t>
            </a:r>
            <a:r>
              <a:rPr lang="en-US" sz="4000" dirty="0">
                <a:solidFill>
                  <a:schemeClr val="tx2"/>
                </a:solidFill>
                <a:latin typeface="Times New Roman" panose="02020603050405020304" pitchFamily="18" charset="0"/>
                <a:cs typeface="Times New Roman" panose="02020603050405020304" pitchFamily="18" charset="0"/>
              </a:rPr>
              <a:t> (Cummings, GA: Orange Books, 2015), 17–19.                                                                                                                                            </a:t>
            </a:r>
          </a:p>
          <a:p>
            <a:pPr marL="0" indent="0">
              <a:buNone/>
            </a:pPr>
            <a:r>
              <a:rPr lang="en-US" sz="4000" dirty="0">
                <a:solidFill>
                  <a:schemeClr val="tx2"/>
                </a:solidFill>
                <a:latin typeface="Times New Roman" panose="02020603050405020304" pitchFamily="18" charset="0"/>
                <a:cs typeface="Times New Roman" panose="02020603050405020304" pitchFamily="18" charset="0"/>
              </a:rPr>
              <a:t>2) Ibid.</a:t>
            </a:r>
          </a:p>
          <a:p>
            <a:pPr marL="0" indent="0">
              <a:buNone/>
            </a:pPr>
            <a:r>
              <a:rPr lang="en-US" sz="4000" dirty="0">
                <a:solidFill>
                  <a:schemeClr val="tx2"/>
                </a:solidFill>
                <a:latin typeface="Times New Roman" panose="02020603050405020304" pitchFamily="18" charset="0"/>
                <a:cs typeface="Times New Roman" panose="02020603050405020304" pitchFamily="18" charset="0"/>
              </a:rPr>
              <a:t>3) Ibid.</a:t>
            </a:r>
          </a:p>
          <a:p>
            <a:pPr marL="0" indent="0">
              <a:buNone/>
            </a:pPr>
            <a:r>
              <a:rPr lang="en-US" sz="4000" dirty="0">
                <a:solidFill>
                  <a:schemeClr val="tx2"/>
                </a:solidFill>
                <a:latin typeface="Times New Roman" panose="02020603050405020304" pitchFamily="18" charset="0"/>
                <a:cs typeface="Times New Roman" panose="02020603050405020304" pitchFamily="18" charset="0"/>
              </a:rPr>
              <a:t>4) Ibid.</a:t>
            </a:r>
            <a:endParaRPr lang="en-US" sz="1000" dirty="0"/>
          </a:p>
          <a:p>
            <a:pPr marL="0" indent="0">
              <a:buNone/>
            </a:pPr>
            <a:endParaRPr lang="en-US" sz="1000" dirty="0"/>
          </a:p>
          <a:p>
            <a:pPr marL="0" indent="0">
              <a:buNone/>
            </a:pPr>
            <a:endParaRPr lang="en-US" sz="1000" dirty="0"/>
          </a:p>
        </p:txBody>
      </p:sp>
      <p:sp>
        <p:nvSpPr>
          <p:cNvPr id="4" name="Content Placeholder 3">
            <a:extLst>
              <a:ext uri="{FF2B5EF4-FFF2-40B4-BE49-F238E27FC236}">
                <a16:creationId xmlns:a16="http://schemas.microsoft.com/office/drawing/2014/main" id="{A1CAB1E6-2376-A132-64FC-0462F5D92C75}"/>
              </a:ext>
            </a:extLst>
          </p:cNvPr>
          <p:cNvSpPr>
            <a:spLocks noGrp="1"/>
          </p:cNvSpPr>
          <p:nvPr>
            <p:ph sz="half" idx="2"/>
          </p:nvPr>
        </p:nvSpPr>
        <p:spPr>
          <a:xfrm>
            <a:off x="6468646" y="1188980"/>
            <a:ext cx="5087250" cy="5307496"/>
          </a:xfrm>
        </p:spPr>
        <p:txBody>
          <a:bodyPr>
            <a:normAutofit fontScale="25000" lnSpcReduction="20000"/>
          </a:bodyPr>
          <a:lstStyle/>
          <a:p>
            <a:pPr marL="0" indent="0" algn="ctr">
              <a:buNone/>
            </a:pPr>
            <a:r>
              <a:rPr lang="en-US" sz="5600" b="1" dirty="0"/>
              <a:t>How to Help Young Children Learn? (How do we  answer that fun question….Why?)</a:t>
            </a:r>
          </a:p>
          <a:p>
            <a:pPr marL="0" indent="0">
              <a:buNone/>
            </a:pPr>
            <a:r>
              <a:rPr lang="en-US" sz="5600" dirty="0"/>
              <a:t>“But when a four-year-old asks why, they aren’t looking for a deep philosophical answer. They just want to know how things are happening. When they ask why the second and third times, they aren’t doubting the truth of your answer. They’re just looking for more of the wonderful knowledge they know you must have as an adult person.”</a:t>
            </a:r>
            <a:r>
              <a:rPr lang="en-US" sz="4000" dirty="0">
                <a:solidFill>
                  <a:srgbClr val="000000"/>
                </a:solidFill>
                <a:latin typeface="Times New Roman" panose="02020603050405020304" pitchFamily="18" charset="0"/>
                <a:cs typeface="Times New Roman" panose="02020603050405020304" pitchFamily="18" charset="0"/>
              </a:rPr>
              <a:t>3</a:t>
            </a:r>
          </a:p>
          <a:p>
            <a:pPr marL="0" indent="0" algn="ctr">
              <a:buNone/>
            </a:pPr>
            <a:r>
              <a:rPr lang="en-US" sz="5600" dirty="0"/>
              <a:t>Our Goal as Staff and Volunteers:</a:t>
            </a:r>
          </a:p>
          <a:p>
            <a:pPr marL="0" indent="0" algn="ctr">
              <a:buNone/>
            </a:pPr>
            <a:r>
              <a:rPr lang="en-US" sz="5600" dirty="0"/>
              <a:t>“Embracing them physically as toddlers when they were yearning to know they were safe and loved.</a:t>
            </a:r>
          </a:p>
          <a:p>
            <a:pPr marL="0" indent="0" algn="ctr">
              <a:buNone/>
            </a:pPr>
            <a:r>
              <a:rPr lang="en-US" sz="5600" dirty="0"/>
              <a:t>Engaging their imagination as second graders so they could discover how God’s story intersected with their story.</a:t>
            </a:r>
          </a:p>
          <a:p>
            <a:pPr marL="0" indent="0" algn="ctr">
              <a:buNone/>
            </a:pPr>
            <a:r>
              <a:rPr lang="en-US" sz="5600" dirty="0"/>
              <a:t>Affirming their worth as they transitioned through puberty and middle school toward increasingly challenging questions.</a:t>
            </a:r>
          </a:p>
          <a:p>
            <a:pPr marL="0" indent="0" algn="ctr">
              <a:buNone/>
            </a:pPr>
            <a:r>
              <a:rPr lang="en-US" sz="5600" dirty="0"/>
              <a:t>Mobilizing them to serve in high school, so they walked away never experiencing what God can do through them.”</a:t>
            </a:r>
            <a:r>
              <a:rPr lang="en-US" sz="4000" dirty="0">
                <a:solidFill>
                  <a:srgbClr val="000000"/>
                </a:solidFill>
                <a:latin typeface="Times New Roman" panose="02020603050405020304" pitchFamily="18" charset="0"/>
                <a:cs typeface="Times New Roman" panose="02020603050405020304" pitchFamily="18" charset="0"/>
              </a:rPr>
              <a:t>4</a:t>
            </a:r>
            <a:endParaRPr lang="en-US" dirty="0"/>
          </a:p>
        </p:txBody>
      </p:sp>
      <p:pic>
        <p:nvPicPr>
          <p:cNvPr id="9" name="Picture 8" descr="Children playing with blocks">
            <a:extLst>
              <a:ext uri="{FF2B5EF4-FFF2-40B4-BE49-F238E27FC236}">
                <a16:creationId xmlns:a16="http://schemas.microsoft.com/office/drawing/2014/main" id="{623574C4-787F-3595-3708-D2F0239E8D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453" y="216174"/>
            <a:ext cx="1273276" cy="849795"/>
          </a:xfrm>
          <a:prstGeom prst="rect">
            <a:avLst/>
          </a:prstGeom>
        </p:spPr>
      </p:pic>
    </p:spTree>
    <p:extLst>
      <p:ext uri="{BB962C8B-B14F-4D97-AF65-F5344CB8AC3E}">
        <p14:creationId xmlns:p14="http://schemas.microsoft.com/office/powerpoint/2010/main" val="2223060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DDE22-A02A-BA3A-D221-3126831D2D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DEC572-2AAA-603A-9D2A-255CD37E3E28}"/>
              </a:ext>
            </a:extLst>
          </p:cNvPr>
          <p:cNvSpPr>
            <a:spLocks noGrp="1"/>
          </p:cNvSpPr>
          <p:nvPr>
            <p:ph type="title"/>
          </p:nvPr>
        </p:nvSpPr>
        <p:spPr>
          <a:xfrm>
            <a:off x="1066799" y="370658"/>
            <a:ext cx="10058402" cy="947530"/>
          </a:xfrm>
        </p:spPr>
        <p:txBody>
          <a:bodyPr>
            <a:noAutofit/>
          </a:bodyPr>
          <a:lstStyle/>
          <a:p>
            <a:pPr algn="ctr"/>
            <a:r>
              <a:rPr lang="en-US" sz="3200" dirty="0"/>
              <a:t>The Importance of Sunday School Model for Young Children Ages Three to Five</a:t>
            </a:r>
          </a:p>
        </p:txBody>
      </p:sp>
      <p:sp>
        <p:nvSpPr>
          <p:cNvPr id="3" name="Content Placeholder 2">
            <a:extLst>
              <a:ext uri="{FF2B5EF4-FFF2-40B4-BE49-F238E27FC236}">
                <a16:creationId xmlns:a16="http://schemas.microsoft.com/office/drawing/2014/main" id="{EB66F072-5072-1A58-6548-3BCBD05B3363}"/>
              </a:ext>
            </a:extLst>
          </p:cNvPr>
          <p:cNvSpPr>
            <a:spLocks noGrp="1"/>
          </p:cNvSpPr>
          <p:nvPr>
            <p:ph sz="half" idx="1"/>
          </p:nvPr>
        </p:nvSpPr>
        <p:spPr>
          <a:xfrm>
            <a:off x="327991" y="1419979"/>
            <a:ext cx="6264930" cy="5003099"/>
          </a:xfrm>
        </p:spPr>
        <p:txBody>
          <a:bodyPr>
            <a:normAutofit/>
          </a:bodyPr>
          <a:lstStyle/>
          <a:p>
            <a:pPr marL="0" indent="0">
              <a:buNone/>
            </a:pPr>
            <a:endParaRPr lang="en-US" sz="1000" dirty="0"/>
          </a:p>
          <a:p>
            <a:pPr marL="0" indent="0">
              <a:buNone/>
            </a:pPr>
            <a:endParaRPr lang="en-US" sz="1000" dirty="0"/>
          </a:p>
          <a:p>
            <a:pPr marL="0" indent="0">
              <a:buNone/>
            </a:pPr>
            <a:endParaRPr lang="en-US" sz="1000" dirty="0"/>
          </a:p>
          <a:p>
            <a:pPr marL="0" indent="0">
              <a:buNone/>
            </a:pPr>
            <a:endParaRPr lang="en-US" sz="1000" dirty="0"/>
          </a:p>
          <a:p>
            <a:pPr marL="0" indent="0">
              <a:buNone/>
            </a:pPr>
            <a:endParaRPr lang="en-US" sz="1000" dirty="0"/>
          </a:p>
          <a:p>
            <a:pPr marL="0" indent="0">
              <a:buNone/>
            </a:pPr>
            <a:endParaRPr lang="en-US" sz="1000" dirty="0"/>
          </a:p>
          <a:p>
            <a:pPr marL="0" indent="0">
              <a:buNone/>
            </a:pPr>
            <a:endParaRPr lang="en-US" sz="1000" dirty="0"/>
          </a:p>
          <a:p>
            <a:pPr marL="0" indent="0">
              <a:buNone/>
            </a:pPr>
            <a:endParaRPr lang="en-US" sz="1000" dirty="0"/>
          </a:p>
        </p:txBody>
      </p:sp>
      <p:sp>
        <p:nvSpPr>
          <p:cNvPr id="4" name="Content Placeholder 3">
            <a:extLst>
              <a:ext uri="{FF2B5EF4-FFF2-40B4-BE49-F238E27FC236}">
                <a16:creationId xmlns:a16="http://schemas.microsoft.com/office/drawing/2014/main" id="{E413D74D-8AEC-4F5B-6779-0B78053D69E0}"/>
              </a:ext>
            </a:extLst>
          </p:cNvPr>
          <p:cNvSpPr>
            <a:spLocks noGrp="1"/>
          </p:cNvSpPr>
          <p:nvPr>
            <p:ph sz="half" idx="2"/>
          </p:nvPr>
        </p:nvSpPr>
        <p:spPr>
          <a:xfrm>
            <a:off x="6912595" y="1436033"/>
            <a:ext cx="4951414" cy="4987045"/>
          </a:xfrm>
        </p:spPr>
        <p:txBody>
          <a:bodyPr>
            <a:normAutofit/>
          </a:bodyPr>
          <a:lstStyle/>
          <a:p>
            <a:pPr marL="0" indent="0" algn="ctr">
              <a:buNone/>
            </a:pPr>
            <a:r>
              <a:rPr lang="en-US" sz="1600" b="1" dirty="0"/>
              <a:t>The Importance of Having Goals for the Sunday School Model, Ages Three to Five</a:t>
            </a:r>
            <a:endParaRPr lang="en-US" sz="1600" dirty="0">
              <a:solidFill>
                <a:srgbClr val="000000"/>
              </a:solidFill>
              <a:latin typeface="Times New Roman" panose="02020603050405020304" pitchFamily="18" charset="0"/>
              <a:cs typeface="Times New Roman" panose="02020603050405020304" pitchFamily="18" charset="0"/>
            </a:endParaRPr>
          </a:p>
          <a:p>
            <a:pPr marL="0" indent="0" algn="ctr">
              <a:buNone/>
            </a:pPr>
            <a:r>
              <a:rPr lang="en-US" sz="1400" dirty="0"/>
              <a:t>“Partner with families at pivotal transitions.</a:t>
            </a:r>
          </a:p>
          <a:p>
            <a:pPr marL="0" indent="0" algn="ctr">
              <a:buNone/>
            </a:pPr>
            <a:r>
              <a:rPr lang="en-US" sz="1400" dirty="0"/>
              <a:t>Teach comprehensively from preschool through college.</a:t>
            </a:r>
          </a:p>
          <a:p>
            <a:pPr marL="0" indent="0" algn="ctr">
              <a:buNone/>
            </a:pPr>
            <a:r>
              <a:rPr lang="en-US" sz="1400" dirty="0"/>
              <a:t>Train leaders how to work with specific age groups.</a:t>
            </a:r>
          </a:p>
          <a:p>
            <a:pPr marL="0" indent="0" algn="ctr">
              <a:buNone/>
            </a:pPr>
            <a:r>
              <a:rPr lang="en-US" sz="1400" dirty="0"/>
              <a:t>Improve dialogue and cooperation between ministries.</a:t>
            </a:r>
          </a:p>
          <a:p>
            <a:pPr marL="0" indent="0" algn="ctr">
              <a:buNone/>
            </a:pPr>
            <a:r>
              <a:rPr lang="en-US" sz="1400" dirty="0"/>
              <a:t>Resource parents to interact with kids in the home.” </a:t>
            </a:r>
            <a:r>
              <a:rPr lang="en-US" sz="1000" dirty="0">
                <a:solidFill>
                  <a:srgbClr val="000000"/>
                </a:solidFill>
                <a:latin typeface="Times New Roman" panose="02020603050405020304" pitchFamily="18" charset="0"/>
                <a:cs typeface="Times New Roman" panose="02020603050405020304" pitchFamily="18" charset="0"/>
              </a:rPr>
              <a:t>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solidFill>
                <a:srgbClr val="000000"/>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 Joiner, Reggie and Kristen Ivy</a:t>
            </a:r>
            <a:r>
              <a:rPr kumimoji="0" lang="en-US" sz="10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It’s Just a Phase So Don’t Miss It: Why Every Life Stage of a Kid Matters and at Least 13 Things Your Church Should Do About It</a:t>
            </a:r>
            <a:r>
              <a:rPr kumimoji="0" lang="en-US" sz="1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(Cummings, GA: Orange Books, 2015), 47–48.                                                                                                     2) Ibid.                                                                                                                                                                             3) Ibid., 2.</a:t>
            </a:r>
          </a:p>
          <a:p>
            <a:pPr marL="0" indent="0">
              <a:buNone/>
            </a:pPr>
            <a:endParaRPr lang="en-US" dirty="0"/>
          </a:p>
        </p:txBody>
      </p:sp>
      <p:sp>
        <p:nvSpPr>
          <p:cNvPr id="6" name="TextBox 5">
            <a:extLst>
              <a:ext uri="{FF2B5EF4-FFF2-40B4-BE49-F238E27FC236}">
                <a16:creationId xmlns:a16="http://schemas.microsoft.com/office/drawing/2014/main" id="{278997DA-93B3-C8CF-79A2-15339A92F91B}"/>
              </a:ext>
            </a:extLst>
          </p:cNvPr>
          <p:cNvSpPr txBox="1"/>
          <p:nvPr/>
        </p:nvSpPr>
        <p:spPr>
          <a:xfrm>
            <a:off x="495265" y="1433634"/>
            <a:ext cx="6097656" cy="4770537"/>
          </a:xfrm>
          <a:prstGeom prst="rect">
            <a:avLst/>
          </a:prstGeom>
          <a:noFill/>
        </p:spPr>
        <p:txBody>
          <a:bodyPr wrap="square">
            <a:spAutoFit/>
          </a:bodyPr>
          <a:lstStyle/>
          <a:p>
            <a:pPr algn="ctr"/>
            <a:r>
              <a:rPr lang="en-US" sz="1600" b="1" dirty="0"/>
              <a:t>Phases of a Kid’s Life: Joiner and Ivy share “There are two answers to the question…</a:t>
            </a:r>
            <a:br>
              <a:rPr lang="en-US" sz="1600" b="1" dirty="0"/>
            </a:br>
            <a:r>
              <a:rPr lang="en-US" sz="1600" b="1" dirty="0"/>
              <a:t>What Phase of Life is the most important?” </a:t>
            </a:r>
            <a:r>
              <a:rPr lang="en-US" sz="1000" dirty="0">
                <a:solidFill>
                  <a:srgbClr val="000000"/>
                </a:solidFill>
                <a:latin typeface="Times New Roman" panose="02020603050405020304" pitchFamily="18" charset="0"/>
                <a:cs typeface="Times New Roman" panose="02020603050405020304" pitchFamily="18" charset="0"/>
              </a:rPr>
              <a:t>1</a:t>
            </a:r>
          </a:p>
          <a:p>
            <a:endParaRPr lang="en-US" sz="1200" b="1" dirty="0"/>
          </a:p>
          <a:p>
            <a:r>
              <a:rPr lang="en-US" sz="1200" dirty="0"/>
              <a:t>“Answer 1. The phase that should matter most is the one you are working with now. In other words, you should learn to champion the age group you work with so you can become a specialist. Specialists provide focus, and focus gives a ministry momentum and relevance. </a:t>
            </a:r>
            <a:r>
              <a:rPr lang="en-US" sz="1200" u="sng" dirty="0"/>
              <a:t>A specialist stays focused on what a kid needs now.</a:t>
            </a:r>
          </a:p>
          <a:p>
            <a:endParaRPr lang="en-US" sz="1200" dirty="0"/>
          </a:p>
          <a:p>
            <a:r>
              <a:rPr lang="en-US" sz="1200" dirty="0"/>
              <a:t>Answer 2 - The phase that matters most happens before AND after this phase. Effective ministries know how to focus on a specific age group and see the overall vision for a kid’s life. That means as an age-group leader you need to develop the skill to be a specialist and a generalist, simultaneously.</a:t>
            </a:r>
          </a:p>
          <a:p>
            <a:r>
              <a:rPr lang="en-US" sz="1200" u="sng" dirty="0"/>
              <a:t>A generalist owns the vision for where a kid is going</a:t>
            </a:r>
            <a:r>
              <a:rPr lang="en-US" sz="1200" dirty="0"/>
              <a:t>.”</a:t>
            </a:r>
            <a:r>
              <a:rPr lang="en-US" sz="1000" dirty="0">
                <a:solidFill>
                  <a:srgbClr val="000000"/>
                </a:solidFill>
              </a:rPr>
              <a:t>2</a:t>
            </a:r>
          </a:p>
          <a:p>
            <a:endParaRPr lang="en-US" sz="1200" u="sng" dirty="0"/>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200" dirty="0">
              <a:solidFill>
                <a:srgbClr val="000000"/>
              </a:solidFill>
            </a:endParaRPr>
          </a:p>
          <a:p>
            <a:endParaRPr lang="en-US" sz="1200" dirty="0"/>
          </a:p>
          <a:p>
            <a:endParaRPr lang="en-US" sz="1200" dirty="0"/>
          </a:p>
          <a:p>
            <a:endParaRPr lang="en-US" sz="1200" dirty="0"/>
          </a:p>
          <a:p>
            <a:endParaRPr lang="en-US" sz="1200" dirty="0"/>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6C77D046-7574-2075-856C-5D4867D8D338}"/>
              </a:ext>
            </a:extLst>
          </p:cNvPr>
          <p:cNvPicPr>
            <a:picLocks noChangeAspect="1"/>
          </p:cNvPicPr>
          <p:nvPr/>
        </p:nvPicPr>
        <p:blipFill>
          <a:blip r:embed="rId2"/>
          <a:stretch>
            <a:fillRect/>
          </a:stretch>
        </p:blipFill>
        <p:spPr>
          <a:xfrm>
            <a:off x="2467204" y="4745530"/>
            <a:ext cx="1394941" cy="1357672"/>
          </a:xfrm>
          <a:prstGeom prst="rect">
            <a:avLst/>
          </a:prstGeom>
        </p:spPr>
      </p:pic>
    </p:spTree>
    <p:extLst>
      <p:ext uri="{BB962C8B-B14F-4D97-AF65-F5344CB8AC3E}">
        <p14:creationId xmlns:p14="http://schemas.microsoft.com/office/powerpoint/2010/main" val="3899987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C7B4A-E6AE-8F9F-1EB3-08065F0593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92FC7B-1CC0-B1EC-BFD3-A8555C5E8617}"/>
              </a:ext>
            </a:extLst>
          </p:cNvPr>
          <p:cNvSpPr>
            <a:spLocks noGrp="1"/>
          </p:cNvSpPr>
          <p:nvPr>
            <p:ph type="title"/>
          </p:nvPr>
        </p:nvSpPr>
        <p:spPr>
          <a:xfrm>
            <a:off x="1066799" y="281805"/>
            <a:ext cx="10058402" cy="1219200"/>
          </a:xfrm>
        </p:spPr>
        <p:txBody>
          <a:bodyPr>
            <a:normAutofit/>
          </a:bodyPr>
          <a:lstStyle/>
          <a:p>
            <a:pPr algn="ctr"/>
            <a:r>
              <a:rPr lang="en-US" sz="3200" dirty="0"/>
              <a:t>Benefits of Sunday School Model for </a:t>
            </a:r>
            <a:br>
              <a:rPr lang="en-US" sz="3200" dirty="0"/>
            </a:br>
            <a:r>
              <a:rPr lang="en-US" sz="3200" dirty="0"/>
              <a:t>Children Ages Three to Five</a:t>
            </a:r>
          </a:p>
        </p:txBody>
      </p:sp>
      <p:sp>
        <p:nvSpPr>
          <p:cNvPr id="4" name="TextBox 3">
            <a:extLst>
              <a:ext uri="{FF2B5EF4-FFF2-40B4-BE49-F238E27FC236}">
                <a16:creationId xmlns:a16="http://schemas.microsoft.com/office/drawing/2014/main" id="{EB50FA09-666A-892E-C24E-DC714D60E26E}"/>
              </a:ext>
            </a:extLst>
          </p:cNvPr>
          <p:cNvSpPr txBox="1"/>
          <p:nvPr/>
        </p:nvSpPr>
        <p:spPr>
          <a:xfrm>
            <a:off x="1066798" y="1459876"/>
            <a:ext cx="4035525" cy="1323439"/>
          </a:xfrm>
          <a:prstGeom prst="rect">
            <a:avLst/>
          </a:prstGeom>
          <a:noFill/>
        </p:spPr>
        <p:txBody>
          <a:bodyPr wrap="square">
            <a:spAutoFit/>
          </a:bodyPr>
          <a:lstStyle/>
          <a:p>
            <a:r>
              <a:rPr lang="en-US" sz="1600" dirty="0"/>
              <a:t>Singing, Music, Puppet Play and Games are an excellent source to benefit young children to learn  about the stories of the Bible! a first impression of a heavenly Father</a:t>
            </a:r>
            <a:r>
              <a:rPr lang="en-US" sz="1400" dirty="0"/>
              <a:t>.” </a:t>
            </a:r>
            <a:r>
              <a:rPr lang="en-US" sz="1000" dirty="0">
                <a:solidFill>
                  <a:srgbClr val="000000"/>
                </a:solidFill>
                <a:latin typeface="Times New Roman" panose="02020603050405020304" pitchFamily="18" charset="0"/>
                <a:cs typeface="Times New Roman" panose="02020603050405020304" pitchFamily="18" charset="0"/>
              </a:rPr>
              <a:t>1</a:t>
            </a:r>
            <a:endParaRPr lang="en-US" sz="1400" dirty="0"/>
          </a:p>
        </p:txBody>
      </p:sp>
      <p:pic>
        <p:nvPicPr>
          <p:cNvPr id="14" name="Picture 13" descr="A person standing in a room with a baby and drums&#10;&#10;AI-generated content may be incorrect.">
            <a:extLst>
              <a:ext uri="{FF2B5EF4-FFF2-40B4-BE49-F238E27FC236}">
                <a16:creationId xmlns:a16="http://schemas.microsoft.com/office/drawing/2014/main" id="{DB448BC8-5EEA-D581-97D8-8A4F6C91ED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798" y="2919347"/>
            <a:ext cx="1710967" cy="2281290"/>
          </a:xfrm>
          <a:prstGeom prst="rect">
            <a:avLst/>
          </a:prstGeom>
        </p:spPr>
      </p:pic>
      <p:pic>
        <p:nvPicPr>
          <p:cNvPr id="5" name="Picture 4" descr="A child in a dress on a blanket&#10;&#10;AI-generated content may be incorrect.">
            <a:extLst>
              <a:ext uri="{FF2B5EF4-FFF2-40B4-BE49-F238E27FC236}">
                <a16:creationId xmlns:a16="http://schemas.microsoft.com/office/drawing/2014/main" id="{D8C42D7B-7772-8AE0-DB54-822B792B29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9303978" y="1820892"/>
            <a:ext cx="1887708" cy="1415781"/>
          </a:xfrm>
          <a:prstGeom prst="rect">
            <a:avLst/>
          </a:prstGeom>
        </p:spPr>
      </p:pic>
      <p:sp>
        <p:nvSpPr>
          <p:cNvPr id="7" name="TextBox 6">
            <a:extLst>
              <a:ext uri="{FF2B5EF4-FFF2-40B4-BE49-F238E27FC236}">
                <a16:creationId xmlns:a16="http://schemas.microsoft.com/office/drawing/2014/main" id="{4EFC9BF8-9F28-712A-F719-6485C588B1ED}"/>
              </a:ext>
            </a:extLst>
          </p:cNvPr>
          <p:cNvSpPr txBox="1"/>
          <p:nvPr/>
        </p:nvSpPr>
        <p:spPr>
          <a:xfrm>
            <a:off x="5962650" y="3760872"/>
            <a:ext cx="5844209" cy="2523768"/>
          </a:xfrm>
          <a:prstGeom prst="rect">
            <a:avLst/>
          </a:prstGeom>
          <a:noFill/>
        </p:spPr>
        <p:txBody>
          <a:bodyPr wrap="square">
            <a:spAutoFit/>
          </a:bodyPr>
          <a:lstStyle/>
          <a:p>
            <a:r>
              <a:rPr lang="en-US" sz="1400" dirty="0"/>
              <a:t>     Nature is filled with gifts from God and shows us how God made everything for us! We can take our classes outside and sit on the grass, give the children flowers and hearts with one of the fruits of the Spirit to learn, and then cut out our own pink hearts and draw our favorite family member that we can show love to!</a:t>
            </a:r>
          </a:p>
          <a:p>
            <a:r>
              <a:rPr lang="en-US" sz="1400" dirty="0"/>
              <a:t>     If we teach children about virtues and values when they are young, these lessons will help them “form decisions they make later on, that will also become their convictions on how they live and treat others.”</a:t>
            </a:r>
            <a:r>
              <a:rPr lang="en-US" sz="1000" dirty="0">
                <a:solidFill>
                  <a:srgbClr val="000000"/>
                </a:solidFill>
                <a:latin typeface="Times New Roman" panose="02020603050405020304" pitchFamily="18" charset="0"/>
                <a:cs typeface="Times New Roman" panose="02020603050405020304" pitchFamily="18" charset="0"/>
              </a:rPr>
              <a:t>2</a:t>
            </a:r>
          </a:p>
          <a:p>
            <a:endParaRPr lang="en-US" dirty="0"/>
          </a:p>
        </p:txBody>
      </p:sp>
      <p:pic>
        <p:nvPicPr>
          <p:cNvPr id="10" name="Picture 9" descr="A group of stuffed animals on a red blanket&#10;&#10;AI-generated content may be incorrect.">
            <a:extLst>
              <a:ext uri="{FF2B5EF4-FFF2-40B4-BE49-F238E27FC236}">
                <a16:creationId xmlns:a16="http://schemas.microsoft.com/office/drawing/2014/main" id="{FCE07978-7659-F685-2C56-C313CB16EB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83723" y="2934041"/>
            <a:ext cx="1710113" cy="2281290"/>
          </a:xfrm>
          <a:prstGeom prst="rect">
            <a:avLst/>
          </a:prstGeom>
        </p:spPr>
      </p:pic>
      <p:pic>
        <p:nvPicPr>
          <p:cNvPr id="15" name="Picture 14">
            <a:extLst>
              <a:ext uri="{FF2B5EF4-FFF2-40B4-BE49-F238E27FC236}">
                <a16:creationId xmlns:a16="http://schemas.microsoft.com/office/drawing/2014/main" id="{DEF19BA3-3CE6-1214-400E-891254DF55E9}"/>
              </a:ext>
            </a:extLst>
          </p:cNvPr>
          <p:cNvPicPr>
            <a:picLocks noChangeAspect="1"/>
          </p:cNvPicPr>
          <p:nvPr/>
        </p:nvPicPr>
        <p:blipFill>
          <a:blip r:embed="rId6"/>
          <a:stretch>
            <a:fillRect/>
          </a:stretch>
        </p:blipFill>
        <p:spPr>
          <a:xfrm>
            <a:off x="6395462" y="1564421"/>
            <a:ext cx="2545742" cy="1908215"/>
          </a:xfrm>
          <a:prstGeom prst="rect">
            <a:avLst/>
          </a:prstGeom>
        </p:spPr>
      </p:pic>
      <p:sp>
        <p:nvSpPr>
          <p:cNvPr id="17" name="TextBox 16">
            <a:extLst>
              <a:ext uri="{FF2B5EF4-FFF2-40B4-BE49-F238E27FC236}">
                <a16:creationId xmlns:a16="http://schemas.microsoft.com/office/drawing/2014/main" id="{7C95E187-594E-11E1-0FB1-9DE99673CFD5}"/>
              </a:ext>
            </a:extLst>
          </p:cNvPr>
          <p:cNvSpPr txBox="1"/>
          <p:nvPr/>
        </p:nvSpPr>
        <p:spPr>
          <a:xfrm>
            <a:off x="385141" y="5389064"/>
            <a:ext cx="5014297" cy="1169551"/>
          </a:xfrm>
          <a:prstGeom prst="rect">
            <a:avLst/>
          </a:prstGeom>
          <a:noFill/>
        </p:spPr>
        <p:txBody>
          <a:bodyPr wrap="square">
            <a:spAutoFit/>
          </a:bodyPr>
          <a:lstStyle/>
          <a:p>
            <a:r>
              <a:rPr lang="en-US" sz="1000" dirty="0">
                <a:solidFill>
                  <a:srgbClr val="000000"/>
                </a:solidFill>
                <a:latin typeface="Times New Roman" panose="02020603050405020304" pitchFamily="18" charset="0"/>
                <a:cs typeface="Times New Roman" panose="02020603050405020304" pitchFamily="18" charset="0"/>
              </a:rPr>
              <a:t>1) Joiner, Reggie and Kristen Ivy, </a:t>
            </a:r>
            <a:r>
              <a:rPr lang="en-US" sz="1000" i="1" dirty="0">
                <a:solidFill>
                  <a:srgbClr val="000000"/>
                </a:solidFill>
                <a:latin typeface="Times New Roman" panose="02020603050405020304" pitchFamily="18" charset="0"/>
                <a:cs typeface="Times New Roman" panose="02020603050405020304" pitchFamily="18" charset="0"/>
              </a:rPr>
              <a:t>It’s Just a Phase So Don’t Miss It: Why Every Life Stage of a Kid Matters and at Least 13 Things Your Church Should Do About It</a:t>
            </a:r>
            <a:r>
              <a:rPr lang="en-US" sz="1000" dirty="0">
                <a:solidFill>
                  <a:srgbClr val="000000"/>
                </a:solidFill>
                <a:latin typeface="Times New Roman" panose="02020603050405020304" pitchFamily="18" charset="0"/>
                <a:cs typeface="Times New Roman" panose="02020603050405020304" pitchFamily="18" charset="0"/>
              </a:rPr>
              <a:t> (Cummings, GA: Orange Books) Chapter 2                                                                                                             2) Derik Idol, “Culture and Leadership,” (video), 6.7, https://canvas.liberty.edu/courses/754577/pages/watch-married-to-a-model?module_item_id=82508196.</a:t>
            </a:r>
          </a:p>
          <a:p>
            <a:pPr marL="228600" indent="-228600">
              <a:buAutoNum type="arabicParenR"/>
            </a:pPr>
            <a:endParaRPr lang="en-US" sz="10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43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2DAEF-7361-2935-769F-0C672AAB5218}"/>
              </a:ext>
            </a:extLst>
          </p:cNvPr>
          <p:cNvSpPr>
            <a:spLocks noGrp="1"/>
          </p:cNvSpPr>
          <p:nvPr>
            <p:ph type="title"/>
          </p:nvPr>
        </p:nvSpPr>
        <p:spPr>
          <a:xfrm>
            <a:off x="1037153" y="174299"/>
            <a:ext cx="2855015" cy="1219200"/>
          </a:xfrm>
        </p:spPr>
        <p:txBody>
          <a:bodyPr>
            <a:normAutofit fontScale="90000"/>
          </a:bodyPr>
          <a:lstStyle/>
          <a:p>
            <a:pPr algn="ctr"/>
            <a:r>
              <a:rPr lang="en-US" sz="2400" dirty="0"/>
              <a:t>Benefits of Sunday School Model (Continued)</a:t>
            </a:r>
          </a:p>
        </p:txBody>
      </p:sp>
      <p:sp>
        <p:nvSpPr>
          <p:cNvPr id="4" name="TextBox 3">
            <a:extLst>
              <a:ext uri="{FF2B5EF4-FFF2-40B4-BE49-F238E27FC236}">
                <a16:creationId xmlns:a16="http://schemas.microsoft.com/office/drawing/2014/main" id="{9332B608-BDE0-A2BF-851F-F2521FE2D987}"/>
              </a:ext>
            </a:extLst>
          </p:cNvPr>
          <p:cNvSpPr txBox="1"/>
          <p:nvPr/>
        </p:nvSpPr>
        <p:spPr>
          <a:xfrm>
            <a:off x="248487" y="1812234"/>
            <a:ext cx="4550633" cy="3970318"/>
          </a:xfrm>
          <a:prstGeom prst="rect">
            <a:avLst/>
          </a:prstGeom>
          <a:noFill/>
        </p:spPr>
        <p:txBody>
          <a:bodyPr wrap="square">
            <a:spAutoFit/>
          </a:bodyPr>
          <a:lstStyle/>
          <a:p>
            <a:r>
              <a:rPr lang="en-US" sz="1600" dirty="0"/>
              <a:t>Joiner and Ivy share that we should: </a:t>
            </a:r>
          </a:p>
          <a:p>
            <a:endParaRPr lang="en-US" sz="1600" dirty="0"/>
          </a:p>
          <a:p>
            <a:pPr algn="ctr"/>
            <a:r>
              <a:rPr lang="en-US" sz="1600" dirty="0"/>
              <a:t>“EMBRACE preschoolers physically, it gives a first impression of a heavenly Father</a:t>
            </a:r>
            <a:r>
              <a:rPr lang="en-US" sz="1400" dirty="0"/>
              <a:t>.” </a:t>
            </a:r>
            <a:r>
              <a:rPr lang="en-US" sz="1000" dirty="0">
                <a:solidFill>
                  <a:srgbClr val="000000"/>
                </a:solidFill>
                <a:latin typeface="Times New Roman" panose="02020603050405020304" pitchFamily="18" charset="0"/>
                <a:cs typeface="Times New Roman" panose="02020603050405020304" pitchFamily="18" charset="0"/>
              </a:rPr>
              <a:t>1</a:t>
            </a:r>
          </a:p>
          <a:p>
            <a:endParaRPr lang="en-US" sz="1200" dirty="0"/>
          </a:p>
          <a:p>
            <a:endParaRPr lang="en-US" sz="1200" dirty="0"/>
          </a:p>
          <a:p>
            <a:endParaRPr lang="en-US" sz="1400" dirty="0"/>
          </a:p>
          <a:p>
            <a:endParaRPr lang="en-US" sz="1400" dirty="0"/>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r>
              <a:rPr lang="en-US" sz="1000" dirty="0">
                <a:solidFill>
                  <a:srgbClr val="000000"/>
                </a:solidFill>
                <a:latin typeface="Times New Roman" panose="02020603050405020304" pitchFamily="18" charset="0"/>
                <a:cs typeface="Times New Roman" panose="02020603050405020304" pitchFamily="18" charset="0"/>
              </a:rPr>
              <a:t>                                                                                                     </a:t>
            </a:r>
          </a:p>
        </p:txBody>
      </p:sp>
      <p:sp>
        <p:nvSpPr>
          <p:cNvPr id="8" name="TextBox 7">
            <a:extLst>
              <a:ext uri="{FF2B5EF4-FFF2-40B4-BE49-F238E27FC236}">
                <a16:creationId xmlns:a16="http://schemas.microsoft.com/office/drawing/2014/main" id="{86DC7700-B5A3-96F2-DB08-AC916960835F}"/>
              </a:ext>
            </a:extLst>
          </p:cNvPr>
          <p:cNvSpPr txBox="1"/>
          <p:nvPr/>
        </p:nvSpPr>
        <p:spPr>
          <a:xfrm>
            <a:off x="5233120" y="305068"/>
            <a:ext cx="6839602" cy="6247864"/>
          </a:xfrm>
          <a:prstGeom prst="rect">
            <a:avLst/>
          </a:prstGeom>
          <a:noFill/>
        </p:spPr>
        <p:txBody>
          <a:bodyPr wrap="square">
            <a:spAutoFit/>
          </a:bodyPr>
          <a:lstStyle/>
          <a:p>
            <a:r>
              <a:rPr lang="en-US" sz="1200" dirty="0"/>
              <a:t>Joiner and Ivy tell us that every stage a child experiences, parents have less hours per day that families can spend with their children. At preschool, parents have “12 hours a day, but that decreases by 6 hours with elementary school and 2 hours a day by the time their children reach high school.” </a:t>
            </a:r>
            <a:r>
              <a:rPr lang="en-US" sz="1000" dirty="0">
                <a:solidFill>
                  <a:srgbClr val="000000"/>
                </a:solidFill>
                <a:latin typeface="Times New Roman" panose="02020603050405020304" pitchFamily="18" charset="0"/>
                <a:cs typeface="Times New Roman" panose="02020603050405020304" pitchFamily="18" charset="0"/>
              </a:rPr>
              <a:t>2</a:t>
            </a:r>
          </a:p>
          <a:p>
            <a:endParaRPr lang="en-US" sz="1200" dirty="0"/>
          </a:p>
          <a:p>
            <a:r>
              <a:rPr lang="en-US" sz="1200" dirty="0"/>
              <a:t>The benefits of Sunday School Model is to support the parents by helping them “win” with their own kids.” </a:t>
            </a:r>
          </a:p>
          <a:p>
            <a:endParaRPr lang="en-US" sz="1200" dirty="0"/>
          </a:p>
          <a:p>
            <a:r>
              <a:rPr lang="en-US" sz="1200" dirty="0"/>
              <a:t>How to support and “reactivate parents:” </a:t>
            </a:r>
          </a:p>
          <a:p>
            <a:r>
              <a:rPr lang="en-US" sz="1200" dirty="0"/>
              <a:t>•“Create a content calendar with everything you want parents to know</a:t>
            </a:r>
          </a:p>
          <a:p>
            <a:r>
              <a:rPr lang="en-US" sz="1200" dirty="0"/>
              <a:t>• Organize a plan to cue parents weekly with key information when they need it</a:t>
            </a:r>
          </a:p>
          <a:p>
            <a:r>
              <a:rPr lang="en-US" sz="1200" dirty="0"/>
              <a:t>• Establish annual parent orientations to equip them for the next phase</a:t>
            </a:r>
          </a:p>
          <a:p>
            <a:r>
              <a:rPr lang="en-US" sz="1200" dirty="0"/>
              <a:t>• Recruit leaders to connect with every parent, especially those who never show up</a:t>
            </a:r>
          </a:p>
          <a:p>
            <a:r>
              <a:rPr lang="en-US" sz="1200" dirty="0"/>
              <a:t>• Provide resources to enhance family time in the home.” </a:t>
            </a:r>
            <a:r>
              <a:rPr lang="en-US" sz="1000" i="1" dirty="0">
                <a:solidFill>
                  <a:srgbClr val="000000"/>
                </a:solidFill>
                <a:latin typeface="Times New Roman" panose="02020603050405020304" pitchFamily="18" charset="0"/>
                <a:cs typeface="Times New Roman" panose="02020603050405020304" pitchFamily="18" charset="0"/>
              </a:rPr>
              <a:t>3</a:t>
            </a:r>
          </a:p>
          <a:p>
            <a:endParaRPr lang="en-US" sz="1200" dirty="0"/>
          </a:p>
          <a:p>
            <a:r>
              <a:rPr lang="en-US" sz="1200" dirty="0"/>
              <a:t>Our role as staff and volunteers should be: </a:t>
            </a:r>
          </a:p>
          <a:p>
            <a:pPr marL="171450" indent="-171450">
              <a:buFont typeface="Arial" panose="020B0604020202020204" pitchFamily="34" charset="0"/>
              <a:buChar char="•"/>
            </a:pPr>
            <a:r>
              <a:rPr lang="en-US" sz="1200" dirty="0"/>
              <a:t>“EMBRACE their physical needs</a:t>
            </a:r>
          </a:p>
          <a:p>
            <a:r>
              <a:rPr lang="en-US" sz="1200" dirty="0"/>
              <a:t>During the preschool years parents must learn to EMBRACE their child’s tangible needs so they can begin to establish physical trust.</a:t>
            </a:r>
          </a:p>
          <a:p>
            <a:pPr marL="171450" indent="-171450">
              <a:buFont typeface="Arial" panose="020B0604020202020204" pitchFamily="34" charset="0"/>
              <a:buChar char="•"/>
            </a:pPr>
            <a:r>
              <a:rPr lang="en-US" sz="1200" dirty="0"/>
              <a:t>ENGAGE their interests</a:t>
            </a:r>
          </a:p>
          <a:p>
            <a:r>
              <a:rPr lang="en-US" sz="1200" dirty="0"/>
              <a:t>During the elementary years, parents should take a crash course in storytelling and play so they can </a:t>
            </a:r>
          </a:p>
          <a:p>
            <a:pPr marL="171450" indent="-171450">
              <a:buFont typeface="Arial" panose="020B0604020202020204" pitchFamily="34" charset="0"/>
              <a:buChar char="•"/>
            </a:pPr>
            <a:r>
              <a:rPr lang="en-US" sz="1200" dirty="0"/>
              <a:t>ENGAGE the interest of their child. This will be the best time to earn relational credit.</a:t>
            </a:r>
          </a:p>
          <a:p>
            <a:pPr marL="171450" indent="-171450">
              <a:buFont typeface="Arial" panose="020B0604020202020204" pitchFamily="34" charset="0"/>
              <a:buChar char="•"/>
            </a:pPr>
            <a:r>
              <a:rPr lang="en-US" sz="1200" dirty="0"/>
              <a:t>AFFIRM their personal journey.” </a:t>
            </a:r>
            <a:r>
              <a:rPr lang="en-US" sz="1000" dirty="0">
                <a:solidFill>
                  <a:srgbClr val="000000"/>
                </a:solidFill>
                <a:latin typeface="Times New Roman" panose="02020603050405020304" pitchFamily="18" charset="0"/>
                <a:cs typeface="Times New Roman" panose="02020603050405020304" pitchFamily="18" charset="0"/>
              </a:rPr>
              <a:t>4</a:t>
            </a:r>
          </a:p>
          <a:p>
            <a:pPr marL="171450" indent="-171450">
              <a:buFont typeface="Arial" panose="020B0604020202020204" pitchFamily="34" charset="0"/>
              <a:buChar char="•"/>
            </a:pPr>
            <a:endParaRPr lang="en-US" sz="1000" dirty="0">
              <a:solidFill>
                <a:srgbClr val="000000"/>
              </a:solidFill>
              <a:latin typeface="Times New Roman" panose="02020603050405020304" pitchFamily="18" charset="0"/>
              <a:cs typeface="Times New Roman" panose="02020603050405020304" pitchFamily="18" charset="0"/>
            </a:endParaRPr>
          </a:p>
          <a:p>
            <a:endParaRPr lang="en-US" sz="1000" dirty="0">
              <a:solidFill>
                <a:srgbClr val="000000"/>
              </a:solidFill>
              <a:latin typeface="Times New Roman" panose="02020603050405020304" pitchFamily="18" charset="0"/>
              <a:cs typeface="Times New Roman" panose="02020603050405020304" pitchFamily="18" charset="0"/>
            </a:endParaRPr>
          </a:p>
          <a:p>
            <a:r>
              <a:rPr lang="en-US" sz="1000" dirty="0">
                <a:solidFill>
                  <a:srgbClr val="000000"/>
                </a:solidFill>
                <a:latin typeface="Times New Roman" panose="02020603050405020304" pitchFamily="18" charset="0"/>
                <a:cs typeface="Times New Roman" panose="02020603050405020304" pitchFamily="18" charset="0"/>
              </a:rPr>
              <a:t>1) Reggie Joiner and Kristen Ivy, It’s Just a Phase So Don’t Miss It: Why Every Life Stage of a Kid Matters and at Least 13 Things Your Church Should Do About It, (Cummings, GA: Orange Books, 2015)</a:t>
            </a:r>
          </a:p>
          <a:p>
            <a:r>
              <a:rPr lang="en-US" sz="1000" dirty="0">
                <a:solidFill>
                  <a:srgbClr val="000000"/>
                </a:solidFill>
                <a:latin typeface="Times New Roman" panose="02020603050405020304" pitchFamily="18" charset="0"/>
                <a:cs typeface="Times New Roman" panose="02020603050405020304" pitchFamily="18" charset="0"/>
              </a:rPr>
              <a:t>2) Ibid.   </a:t>
            </a:r>
          </a:p>
          <a:p>
            <a:r>
              <a:rPr lang="en-US" sz="1000" dirty="0">
                <a:solidFill>
                  <a:srgbClr val="000000"/>
                </a:solidFill>
                <a:latin typeface="Times New Roman" panose="02020603050405020304" pitchFamily="18" charset="0"/>
                <a:cs typeface="Times New Roman" panose="02020603050405020304" pitchFamily="18" charset="0"/>
              </a:rPr>
              <a:t>3) Ibid. </a:t>
            </a:r>
          </a:p>
          <a:p>
            <a:r>
              <a:rPr lang="en-US" sz="1000" dirty="0">
                <a:solidFill>
                  <a:srgbClr val="000000"/>
                </a:solidFill>
                <a:latin typeface="Times New Roman" panose="02020603050405020304" pitchFamily="18" charset="0"/>
                <a:cs typeface="Times New Roman" panose="02020603050405020304" pitchFamily="18" charset="0"/>
              </a:rPr>
              <a:t>4) Ibid. </a:t>
            </a:r>
          </a:p>
          <a:p>
            <a:endParaRPr lang="en-US" sz="1000" dirty="0">
              <a:solidFill>
                <a:srgbClr val="000000"/>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en-US" sz="1000" dirty="0">
              <a:solidFill>
                <a:srgbClr val="000000"/>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endParaRPr lang="en-US" sz="1000" dirty="0">
              <a:solidFill>
                <a:srgbClr val="000000"/>
              </a:solidFill>
              <a:latin typeface="Times New Roman" panose="02020603050405020304" pitchFamily="18" charset="0"/>
              <a:cs typeface="Times New Roman" panose="02020603050405020304" pitchFamily="18" charset="0"/>
            </a:endParaRPr>
          </a:p>
        </p:txBody>
      </p:sp>
      <p:pic>
        <p:nvPicPr>
          <p:cNvPr id="14" name="Picture 13" descr="A person standing in a room with a baby and drums&#10;&#10;AI-generated content may be incorrect.">
            <a:extLst>
              <a:ext uri="{FF2B5EF4-FFF2-40B4-BE49-F238E27FC236}">
                <a16:creationId xmlns:a16="http://schemas.microsoft.com/office/drawing/2014/main" id="{2E42E6A2-2231-FB39-F8B6-92AC211571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90385" y="3160643"/>
            <a:ext cx="1948553" cy="2598071"/>
          </a:xfrm>
          <a:prstGeom prst="rect">
            <a:avLst/>
          </a:prstGeom>
        </p:spPr>
      </p:pic>
    </p:spTree>
    <p:extLst>
      <p:ext uri="{BB962C8B-B14F-4D97-AF65-F5344CB8AC3E}">
        <p14:creationId xmlns:p14="http://schemas.microsoft.com/office/powerpoint/2010/main" val="1456310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156527" y="99392"/>
            <a:ext cx="10293351" cy="1838737"/>
          </a:xfrm>
        </p:spPr>
        <p:txBody>
          <a:bodyPr>
            <a:normAutofit fontScale="90000"/>
          </a:bodyPr>
          <a:lstStyle/>
          <a:p>
            <a:pPr algn="ctr"/>
            <a:br>
              <a:rPr lang="en-US" sz="2800" dirty="0">
                <a:solidFill>
                  <a:schemeClr val="tx2"/>
                </a:solidFill>
              </a:rPr>
            </a:br>
            <a:r>
              <a:rPr lang="en-US" sz="2800" dirty="0">
                <a:solidFill>
                  <a:schemeClr val="tx2"/>
                </a:solidFill>
              </a:rPr>
              <a:t> </a:t>
            </a:r>
            <a:br>
              <a:rPr lang="en-US" sz="2800" dirty="0">
                <a:solidFill>
                  <a:schemeClr val="tx2"/>
                </a:solidFill>
              </a:rPr>
            </a:br>
            <a:br>
              <a:rPr lang="en-US" sz="2800" dirty="0">
                <a:solidFill>
                  <a:schemeClr val="tx2"/>
                </a:solidFill>
              </a:rPr>
            </a:br>
            <a:br>
              <a:rPr lang="en-US" sz="2800" dirty="0">
                <a:solidFill>
                  <a:schemeClr val="tx2"/>
                </a:solidFill>
              </a:rPr>
            </a:br>
            <a:br>
              <a:rPr lang="en-US" sz="2800" dirty="0">
                <a:solidFill>
                  <a:schemeClr val="tx2"/>
                </a:solidFill>
              </a:rPr>
            </a:br>
            <a:br>
              <a:rPr lang="en-US" sz="2800" dirty="0">
                <a:solidFill>
                  <a:schemeClr val="tx2"/>
                </a:solidFill>
              </a:rPr>
            </a:br>
            <a:r>
              <a:rPr lang="en-US" sz="2800" dirty="0">
                <a:solidFill>
                  <a:schemeClr val="tx2"/>
                </a:solidFill>
              </a:rPr>
              <a:t>B</a:t>
            </a:r>
            <a:r>
              <a:rPr lang="en-US" sz="2700" dirty="0">
                <a:solidFill>
                  <a:schemeClr val="tx2"/>
                </a:solidFill>
              </a:rPr>
              <a:t>iblical Support of the Sunday School Model for Young Children.</a:t>
            </a:r>
            <a:br>
              <a:rPr lang="en-US" sz="2700" dirty="0">
                <a:solidFill>
                  <a:schemeClr val="tx2"/>
                </a:solidFill>
              </a:rPr>
            </a:br>
            <a:r>
              <a:rPr lang="en-US" sz="2700" dirty="0">
                <a:solidFill>
                  <a:schemeClr val="tx2"/>
                </a:solidFill>
              </a:rPr>
              <a:t>Learning about the fruits of the Spirit through song can help young children feel the presence of God inside of their hearts and learn how to treat others as Jesus taught</a:t>
            </a:r>
            <a:r>
              <a:rPr lang="en-US" sz="2200" dirty="0">
                <a:solidFill>
                  <a:schemeClr val="tx2"/>
                </a:solidFill>
              </a:rPr>
              <a:t>. </a:t>
            </a:r>
            <a:br>
              <a:rPr lang="en-US" sz="2200" dirty="0">
                <a:solidFill>
                  <a:schemeClr val="tx2"/>
                </a:solidFill>
              </a:rPr>
            </a:br>
            <a:r>
              <a:rPr lang="en-US" sz="2200" dirty="0">
                <a:solidFill>
                  <a:schemeClr val="tx2"/>
                </a:solidFill>
              </a:rPr>
              <a:t> </a:t>
            </a:r>
            <a:r>
              <a:rPr lang="en-US" sz="2200" dirty="0">
                <a:solidFill>
                  <a:schemeClr val="accent3">
                    <a:lumMod val="75000"/>
                  </a:schemeClr>
                </a:solidFill>
              </a:rPr>
              <a:t>(One Bible Verse each Week with Lesson Plans)</a:t>
            </a:r>
            <a:endParaRPr sz="2200" dirty="0">
              <a:solidFill>
                <a:schemeClr val="accent3">
                  <a:lumMod val="75000"/>
                </a:schemeClr>
              </a:solidFill>
            </a:endParaRPr>
          </a:p>
        </p:txBody>
      </p:sp>
      <p:sp>
        <p:nvSpPr>
          <p:cNvPr id="14" name="Content Placeholder 13"/>
          <p:cNvSpPr>
            <a:spLocks noGrp="1"/>
          </p:cNvSpPr>
          <p:nvPr>
            <p:ph idx="1"/>
          </p:nvPr>
        </p:nvSpPr>
        <p:spPr>
          <a:xfrm>
            <a:off x="559109" y="1938129"/>
            <a:ext cx="11341068" cy="4303645"/>
          </a:xfrm>
        </p:spPr>
        <p:txBody>
          <a:bodyPr>
            <a:noAutofit/>
          </a:bodyPr>
          <a:lstStyle/>
          <a:p>
            <a:r>
              <a:rPr lang="en-US" sz="1700" dirty="0"/>
              <a:t>Love –John 3:16/1 Corinthians 13:4-7/Isaiah 54:20/Psalm 143:8</a:t>
            </a:r>
          </a:p>
          <a:p>
            <a:r>
              <a:rPr lang="en-US" sz="1700" dirty="0"/>
              <a:t>Joy – Philippians 4:4/1 Thessalonians 5:16-18/1 Peter 1:8/Psalm 16:11</a:t>
            </a:r>
          </a:p>
          <a:p>
            <a:r>
              <a:rPr lang="en-US" sz="1700" dirty="0"/>
              <a:t>Peace – John 14:27/Matthew 5:2/Isaiah 54:10/Psalm 94:19</a:t>
            </a:r>
          </a:p>
          <a:p>
            <a:r>
              <a:rPr lang="en-US" sz="1700" dirty="0"/>
              <a:t>Patience – Romans 12:12/Galatians 6:9/Hebrews 10:36/Psalm 37</a:t>
            </a:r>
          </a:p>
          <a:p>
            <a:r>
              <a:rPr lang="en-US" sz="1700" dirty="0"/>
              <a:t>Kindness – 1 Corinthians 13:4/2</a:t>
            </a:r>
            <a:r>
              <a:rPr lang="en-US" sz="1700" baseline="30000" dirty="0"/>
              <a:t>nd</a:t>
            </a:r>
            <a:r>
              <a:rPr lang="en-US" sz="1700" dirty="0"/>
              <a:t> John 1:6/Micah 6-8/Proverbs 11:17</a:t>
            </a:r>
          </a:p>
          <a:p>
            <a:r>
              <a:rPr lang="en-US" sz="1700" dirty="0"/>
              <a:t>Goodness – Psalm 23:6/James 1:17/1 Chronicles 16:34/Romans 8:28</a:t>
            </a:r>
          </a:p>
          <a:p>
            <a:r>
              <a:rPr lang="en-US" sz="1700" dirty="0"/>
              <a:t>Faithfulness – 2 Thessalonians 3:3/1 John 1:9/Lamentations 3:22-23/Proverbs 3:5-6</a:t>
            </a:r>
          </a:p>
          <a:p>
            <a:r>
              <a:rPr lang="en-US" sz="1700" dirty="0"/>
              <a:t>Gentleness – Galatians 5:22-23/Ephesians 4:2/1 Kings 19:12/Isaiah 40:11 </a:t>
            </a:r>
          </a:p>
          <a:p>
            <a:r>
              <a:rPr lang="en-US" sz="1700" dirty="0"/>
              <a:t>Self-control – 2 Timothy 1:7/Titus 2:11-12/Proverbs 16:32/Ecclesiastes 7:9</a:t>
            </a:r>
            <a:endParaRPr sz="1700" dirty="0"/>
          </a:p>
        </p:txBody>
      </p:sp>
    </p:spTree>
    <p:extLst>
      <p:ext uri="{BB962C8B-B14F-4D97-AF65-F5344CB8AC3E}">
        <p14:creationId xmlns:p14="http://schemas.microsoft.com/office/powerpoint/2010/main" val="1576625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0769" y="268356"/>
            <a:ext cx="5599421" cy="511109"/>
          </a:xfrm>
        </p:spPr>
        <p:txBody>
          <a:bodyPr>
            <a:noAutofit/>
          </a:bodyPr>
          <a:lstStyle/>
          <a:p>
            <a:pPr algn="ctr"/>
            <a:r>
              <a:rPr lang="en-US" sz="3200" dirty="0"/>
              <a:t>Academic Support </a:t>
            </a:r>
          </a:p>
        </p:txBody>
      </p:sp>
      <p:pic>
        <p:nvPicPr>
          <p:cNvPr id="4" name="Content Placeholder 3">
            <a:extLst>
              <a:ext uri="{FF2B5EF4-FFF2-40B4-BE49-F238E27FC236}">
                <a16:creationId xmlns:a16="http://schemas.microsoft.com/office/drawing/2014/main" id="{AEC9A95C-95F3-B201-2BB5-C68D76A82398}"/>
              </a:ext>
            </a:extLst>
          </p:cNvPr>
          <p:cNvPicPr>
            <a:picLocks noGrp="1" noChangeAspect="1"/>
          </p:cNvPicPr>
          <p:nvPr>
            <p:ph sz="half" idx="1"/>
          </p:nvPr>
        </p:nvPicPr>
        <p:blipFill>
          <a:blip r:embed="rId2"/>
          <a:stretch>
            <a:fillRect/>
          </a:stretch>
        </p:blipFill>
        <p:spPr>
          <a:xfrm>
            <a:off x="8373940" y="3235384"/>
            <a:ext cx="1913061" cy="1665388"/>
          </a:xfrm>
          <a:prstGeom prst="rect">
            <a:avLst/>
          </a:prstGeom>
        </p:spPr>
      </p:pic>
      <p:sp>
        <p:nvSpPr>
          <p:cNvPr id="6" name="TextBox 5">
            <a:extLst>
              <a:ext uri="{FF2B5EF4-FFF2-40B4-BE49-F238E27FC236}">
                <a16:creationId xmlns:a16="http://schemas.microsoft.com/office/drawing/2014/main" id="{DD4CE88C-7F4C-7403-3387-D227E65FF34B}"/>
              </a:ext>
            </a:extLst>
          </p:cNvPr>
          <p:cNvSpPr txBox="1"/>
          <p:nvPr/>
        </p:nvSpPr>
        <p:spPr>
          <a:xfrm>
            <a:off x="643226" y="779465"/>
            <a:ext cx="6349669" cy="5693866"/>
          </a:xfrm>
          <a:prstGeom prst="rect">
            <a:avLst/>
          </a:prstGeom>
          <a:noFill/>
        </p:spPr>
        <p:txBody>
          <a:bodyPr wrap="square">
            <a:spAutoFit/>
          </a:bodyPr>
          <a:lstStyle/>
          <a:p>
            <a:r>
              <a:rPr lang="en-US" sz="1600" dirty="0"/>
              <a:t>     Providing Academic Support, resources and services to help our young children grow in their learning is very important. We are happy to share that all our staff and volunteer training will be provided as webinars and sent to weekly, so that you can learn from the comfort of your home! </a:t>
            </a:r>
          </a:p>
          <a:p>
            <a:endParaRPr lang="en-US" sz="1600" dirty="0"/>
          </a:p>
          <a:p>
            <a:r>
              <a:rPr lang="en-US" sz="1600" dirty="0"/>
              <a:t>     We will provide these tools through instruction that can equip students with the tools that they need to understand God’s Word. The fruits of the Spirit are taught through visual aid, along with puppets, lesson plans, singing and puppet play!</a:t>
            </a:r>
          </a:p>
          <a:p>
            <a:endParaRPr lang="en-US" sz="1600" dirty="0"/>
          </a:p>
          <a:p>
            <a:pPr algn="ctr"/>
            <a:r>
              <a:rPr lang="en-US" sz="1600" b="1" dirty="0"/>
              <a:t>Our Promise to You as Members of our Team</a:t>
            </a:r>
          </a:p>
          <a:p>
            <a:pPr marL="342900" indent="-342900">
              <a:buAutoNum type="arabicParenR"/>
            </a:pPr>
            <a:r>
              <a:rPr lang="en-US" sz="1400" dirty="0"/>
              <a:t>“Our vision statement”</a:t>
            </a:r>
            <a:r>
              <a:rPr lang="en-US" sz="1000" dirty="0">
                <a:solidFill>
                  <a:srgbClr val="000000"/>
                </a:solidFill>
              </a:rPr>
              <a:t>1</a:t>
            </a:r>
            <a:r>
              <a:rPr lang="en-US" sz="1000" dirty="0"/>
              <a:t> </a:t>
            </a:r>
            <a:r>
              <a:rPr lang="en-US" sz="1400" dirty="0"/>
              <a:t>is to provide you with all the academic support that you need to feel confident, so that you can help young children learn about the love of God in an age-appropriate way.</a:t>
            </a:r>
          </a:p>
          <a:p>
            <a:pPr marL="342900" indent="-342900">
              <a:buAutoNum type="arabicParenR"/>
            </a:pPr>
            <a:r>
              <a:rPr lang="en-US" sz="1400" dirty="0"/>
              <a:t>“Our essence statement”</a:t>
            </a:r>
            <a:r>
              <a:rPr lang="en-US" sz="1000" dirty="0">
                <a:solidFill>
                  <a:srgbClr val="000000"/>
                </a:solidFill>
              </a:rPr>
              <a:t>2</a:t>
            </a:r>
            <a:r>
              <a:rPr lang="en-US" sz="1400" dirty="0"/>
              <a:t> is how we hope to make every child, staff member and volunteer feel important, loved and supported. </a:t>
            </a:r>
          </a:p>
          <a:p>
            <a:pPr marL="342900" indent="-342900">
              <a:buAutoNum type="arabicParenR"/>
            </a:pPr>
            <a:r>
              <a:rPr lang="en-US" sz="1400" dirty="0"/>
              <a:t>“Our mission statement”</a:t>
            </a:r>
            <a:r>
              <a:rPr lang="en-US" sz="1000" dirty="0">
                <a:solidFill>
                  <a:srgbClr val="000000"/>
                </a:solidFill>
              </a:rPr>
              <a:t>3</a:t>
            </a:r>
            <a:r>
              <a:rPr lang="en-US" sz="1000" dirty="0"/>
              <a:t> </a:t>
            </a:r>
            <a:r>
              <a:rPr lang="en-US" sz="1400" dirty="0"/>
              <a:t>is that we will give every child the nurturing, loving experience so that they witness Gods love and his gifts through us, as teachers.</a:t>
            </a:r>
          </a:p>
        </p:txBody>
      </p:sp>
      <p:pic>
        <p:nvPicPr>
          <p:cNvPr id="11" name="Picture 10">
            <a:extLst>
              <a:ext uri="{FF2B5EF4-FFF2-40B4-BE49-F238E27FC236}">
                <a16:creationId xmlns:a16="http://schemas.microsoft.com/office/drawing/2014/main" id="{D6BA4020-3FAC-83C1-CB40-2EF6FF57959B}"/>
              </a:ext>
            </a:extLst>
          </p:cNvPr>
          <p:cNvPicPr>
            <a:picLocks noChangeAspect="1"/>
          </p:cNvPicPr>
          <p:nvPr/>
        </p:nvPicPr>
        <p:blipFill>
          <a:blip r:embed="rId3"/>
          <a:stretch>
            <a:fillRect/>
          </a:stretch>
        </p:blipFill>
        <p:spPr>
          <a:xfrm>
            <a:off x="7440829" y="928552"/>
            <a:ext cx="3524375" cy="1944810"/>
          </a:xfrm>
          <a:prstGeom prst="rect">
            <a:avLst/>
          </a:prstGeom>
        </p:spPr>
      </p:pic>
      <p:sp>
        <p:nvSpPr>
          <p:cNvPr id="5" name="TextBox 4">
            <a:extLst>
              <a:ext uri="{FF2B5EF4-FFF2-40B4-BE49-F238E27FC236}">
                <a16:creationId xmlns:a16="http://schemas.microsoft.com/office/drawing/2014/main" id="{54FBEFDB-9F1D-0628-426E-FEE6AF244F48}"/>
              </a:ext>
            </a:extLst>
          </p:cNvPr>
          <p:cNvSpPr txBox="1"/>
          <p:nvPr/>
        </p:nvSpPr>
        <p:spPr>
          <a:xfrm>
            <a:off x="7440829" y="5462134"/>
            <a:ext cx="4297284" cy="707886"/>
          </a:xfrm>
          <a:prstGeom prst="rect">
            <a:avLst/>
          </a:prstGeom>
          <a:noFill/>
        </p:spPr>
        <p:txBody>
          <a:bodyPr wrap="square">
            <a:spAutoFit/>
          </a:bodyPr>
          <a:lstStyle/>
          <a:p>
            <a:r>
              <a:rPr lang="en-US" sz="1000" dirty="0">
                <a:solidFill>
                  <a:srgbClr val="000000"/>
                </a:solidFill>
                <a:latin typeface="Times New Roman" panose="02020603050405020304" pitchFamily="18" charset="0"/>
                <a:cs typeface="Times New Roman" panose="02020603050405020304" pitchFamily="18" charset="0"/>
              </a:rPr>
              <a:t>1) Lee Cockrell, </a:t>
            </a:r>
            <a:r>
              <a:rPr lang="en-US" sz="1000" i="1" dirty="0">
                <a:solidFill>
                  <a:srgbClr val="000000"/>
                </a:solidFill>
                <a:latin typeface="Times New Roman" panose="02020603050405020304" pitchFamily="18" charset="0"/>
                <a:cs typeface="Times New Roman" panose="02020603050405020304" pitchFamily="18" charset="0"/>
              </a:rPr>
              <a:t>Creating Magic: 10 Common Sense  Leadership Strategies from a Life at Disney, </a:t>
            </a:r>
            <a:r>
              <a:rPr lang="en-US" sz="1000" dirty="0">
                <a:solidFill>
                  <a:srgbClr val="000000"/>
                </a:solidFill>
                <a:latin typeface="Times New Roman" panose="02020603050405020304" pitchFamily="18" charset="0"/>
                <a:cs typeface="Times New Roman" panose="02020603050405020304" pitchFamily="18" charset="0"/>
              </a:rPr>
              <a:t>(NY: Penguin Random House, 2008), Chapter 4.                                                                                                                 2) Ibid.   </a:t>
            </a:r>
            <a:r>
              <a:rPr lang="en-US" sz="1000" dirty="0">
                <a:solidFill>
                  <a:schemeClr val="bg1"/>
                </a:solidFill>
                <a:latin typeface="Times New Roman" panose="02020603050405020304" pitchFamily="18" charset="0"/>
                <a:cs typeface="Times New Roman" panose="02020603050405020304" pitchFamily="18" charset="0"/>
              </a:rPr>
              <a:t>                                                                                                                                                                                                                                                                                                                                                </a:t>
            </a:r>
            <a:r>
              <a:rPr lang="en-US" sz="1000" dirty="0">
                <a:solidFill>
                  <a:srgbClr val="000000"/>
                </a:solidFill>
                <a:latin typeface="Times New Roman" panose="02020603050405020304" pitchFamily="18" charset="0"/>
                <a:cs typeface="Times New Roman" panose="02020603050405020304" pitchFamily="18" charset="0"/>
              </a:rPr>
              <a:t>3) Ibid.</a:t>
            </a:r>
            <a:endParaRPr lang="en-US" sz="1000" dirty="0">
              <a:solidFill>
                <a:srgbClr val="000000"/>
              </a:solidFill>
              <a:highlight>
                <a:srgbClr val="0000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330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theme/theme1.xml><?xml version="1.0" encoding="utf-8"?>
<a:theme xmlns:a="http://schemas.openxmlformats.org/drawingml/2006/main"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3431377.potx" id="{56A48130-F36A-41C3-8C0C-0EF853C6708B}" vid="{0432F83B-7085-406B-BFE7-677E72A6CAD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Rainbow presentation</Template>
  <TotalTime>52891</TotalTime>
  <Words>3685</Words>
  <Application>Microsoft Office PowerPoint</Application>
  <PresentationFormat>Widescreen</PresentationFormat>
  <Paragraphs>296</Paragraphs>
  <Slides>19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Segoe Print</vt:lpstr>
      <vt:lpstr>Times New Roman</vt:lpstr>
      <vt:lpstr>Wingdings</vt:lpstr>
      <vt:lpstr>Nature Illustration 16x9</vt:lpstr>
      <vt:lpstr>Gifts Inside of ME</vt:lpstr>
      <vt:lpstr>Gifts Inside of Me! Introduction</vt:lpstr>
      <vt:lpstr>Introduction (continued)</vt:lpstr>
      <vt:lpstr>Key Elements of Sunday School Model</vt:lpstr>
      <vt:lpstr>The Importance of Sunday School Model for Young Children Ages Three to Five</vt:lpstr>
      <vt:lpstr>Benefits of Sunday School Model for  Children Ages Three to Five</vt:lpstr>
      <vt:lpstr>Benefits of Sunday School Model (Continued)</vt:lpstr>
      <vt:lpstr>       Biblical Support of the Sunday School Model for Young Children. Learning about the fruits of the Spirit through song can help young children feel the presence of God inside of their hearts and learn how to treat others as Jesus taught.   (One Bible Verse each Week with Lesson Plans)</vt:lpstr>
      <vt:lpstr>Academic Support </vt:lpstr>
      <vt:lpstr>Practical Ways to Implement Sunday School Model – Application points and specific actional recommendations that volunteers, or staff can use more effectively to lead </vt:lpstr>
      <vt:lpstr>Practical Ways to Implement Sunday School Model (Continued) </vt:lpstr>
      <vt:lpstr>Practical Ways to Implement Sunday School Model (Continued)</vt:lpstr>
      <vt:lpstr>Practical Ways to Implement Sunday School Model – Application points and specific actional  recommendations that both volunteers and staff can use more effectively to lead (Continued)  Here is the theme song we would like to sing each week, adding in the virtue we are learning about. Please visit the link to review the words!   https://www.youtube.com/watch?v=B0vRhq1EktI</vt:lpstr>
      <vt:lpstr>PowerPoint Presentation</vt:lpstr>
      <vt:lpstr>The Books of the Bible and Additional Corresponding Virtues, Values and Characteristics that the Bible Teaches: </vt:lpstr>
      <vt:lpstr>Our Commitment to Staff and Volunteers: The fruits of the Spirit will be our guideline on how we treat  our wonderful Staff and Employees </vt:lpstr>
      <vt:lpstr>Singing, dancing, playing with puppets, drawing, learning about the fruits of the Spirit at such a young age, will bring the children closer to an understanding of a powerful, loving God, through which his Son, Jesus, not only died for us, but continues to share the fruits of the Spirit with us!  Join the team and let us show you, as volunteers and staff, how much God loves you and your commitment to help these children grow~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 Were Created By God</dc:title>
  <dc:creator>Nancy</dc:creator>
  <cp:lastModifiedBy>Nancy Holden</cp:lastModifiedBy>
  <cp:revision>294</cp:revision>
  <cp:lastPrinted>2020-02-03T23:56:15Z</cp:lastPrinted>
  <dcterms:created xsi:type="dcterms:W3CDTF">2019-10-09T19:49:37Z</dcterms:created>
  <dcterms:modified xsi:type="dcterms:W3CDTF">2025-09-11T19:20:02Z</dcterms:modified>
</cp:coreProperties>
</file>